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sldIdLst>
    <p:sldId id="497" r:id="rId2"/>
    <p:sldId id="257" r:id="rId3"/>
    <p:sldId id="337" r:id="rId4"/>
    <p:sldId id="327" r:id="rId5"/>
    <p:sldId id="338" r:id="rId6"/>
    <p:sldId id="339" r:id="rId7"/>
    <p:sldId id="377" r:id="rId8"/>
    <p:sldId id="378" r:id="rId9"/>
    <p:sldId id="380" r:id="rId10"/>
    <p:sldId id="381" r:id="rId11"/>
    <p:sldId id="379" r:id="rId12"/>
    <p:sldId id="382" r:id="rId13"/>
    <p:sldId id="384" r:id="rId14"/>
    <p:sldId id="386" r:id="rId15"/>
    <p:sldId id="387" r:id="rId16"/>
    <p:sldId id="388" r:id="rId17"/>
    <p:sldId id="394" r:id="rId18"/>
    <p:sldId id="389" r:id="rId19"/>
    <p:sldId id="392" r:id="rId20"/>
    <p:sldId id="421" r:id="rId21"/>
    <p:sldId id="422" r:id="rId22"/>
    <p:sldId id="423" r:id="rId23"/>
    <p:sldId id="424" r:id="rId24"/>
    <p:sldId id="425" r:id="rId25"/>
    <p:sldId id="426" r:id="rId26"/>
    <p:sldId id="311" r:id="rId27"/>
    <p:sldId id="361" r:id="rId28"/>
    <p:sldId id="362" r:id="rId29"/>
    <p:sldId id="365" r:id="rId30"/>
    <p:sldId id="363" r:id="rId31"/>
    <p:sldId id="366" r:id="rId32"/>
    <p:sldId id="367" r:id="rId33"/>
    <p:sldId id="368" r:id="rId34"/>
    <p:sldId id="364" r:id="rId35"/>
    <p:sldId id="288" r:id="rId36"/>
    <p:sldId id="294" r:id="rId37"/>
    <p:sldId id="303" r:id="rId38"/>
    <p:sldId id="369" r:id="rId39"/>
    <p:sldId id="371" r:id="rId40"/>
    <p:sldId id="397" r:id="rId41"/>
    <p:sldId id="402" r:id="rId42"/>
    <p:sldId id="403" r:id="rId43"/>
    <p:sldId id="264" r:id="rId44"/>
    <p:sldId id="404" r:id="rId45"/>
    <p:sldId id="258" r:id="rId46"/>
    <p:sldId id="334" r:id="rId47"/>
    <p:sldId id="373" r:id="rId48"/>
    <p:sldId id="396" r:id="rId49"/>
    <p:sldId id="375" r:id="rId50"/>
    <p:sldId id="376" r:id="rId51"/>
    <p:sldId id="405" r:id="rId52"/>
    <p:sldId id="406" r:id="rId53"/>
    <p:sldId id="399" r:id="rId54"/>
    <p:sldId id="400" r:id="rId55"/>
    <p:sldId id="417" r:id="rId56"/>
    <p:sldId id="418" r:id="rId57"/>
    <p:sldId id="419" r:id="rId58"/>
    <p:sldId id="420" r:id="rId59"/>
    <p:sldId id="304" r:id="rId60"/>
    <p:sldId id="407" r:id="rId61"/>
    <p:sldId id="408" r:id="rId62"/>
    <p:sldId id="409" r:id="rId63"/>
    <p:sldId id="410" r:id="rId64"/>
    <p:sldId id="411" r:id="rId65"/>
    <p:sldId id="412" r:id="rId66"/>
    <p:sldId id="413" r:id="rId67"/>
    <p:sldId id="414" r:id="rId68"/>
    <p:sldId id="415" r:id="rId69"/>
    <p:sldId id="416" r:id="rId70"/>
    <p:sldId id="395" r:id="rId71"/>
    <p:sldId id="340" r:id="rId72"/>
    <p:sldId id="341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2" r:id="rId81"/>
    <p:sldId id="350" r:id="rId82"/>
    <p:sldId id="358" r:id="rId83"/>
    <p:sldId id="351" r:id="rId84"/>
    <p:sldId id="353" r:id="rId85"/>
    <p:sldId id="310" r:id="rId86"/>
    <p:sldId id="374" r:id="rId87"/>
    <p:sldId id="281" r:id="rId88"/>
    <p:sldId id="305" r:id="rId89"/>
    <p:sldId id="306" r:id="rId90"/>
    <p:sldId id="359" r:id="rId91"/>
    <p:sldId id="308" r:id="rId92"/>
    <p:sldId id="360" r:id="rId93"/>
    <p:sldId id="354" r:id="rId94"/>
    <p:sldId id="309" r:id="rId95"/>
    <p:sldId id="372" r:id="rId96"/>
    <p:sldId id="370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Kropinski" initials="AK" lastIdx="1" clrIdx="0">
    <p:extLst>
      <p:ext uri="{19B8F6BF-5375-455C-9EA6-DF929625EA0E}">
        <p15:presenceInfo xmlns:p15="http://schemas.microsoft.com/office/powerpoint/2012/main" userId="Andrew Kropinsk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0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2-20T11:21:28.055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4E35F-BF76-4849-984C-4CB34C800B2F}" type="datetimeFigureOut">
              <a:rPr lang="en-CA" smtClean="0"/>
              <a:t>2025-03-18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1D14A-C652-460D-B310-7638EFE3994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7969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8" name="Google Shape;88;p1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1D14A-C652-460D-B310-7638EFE39941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714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(http://www.chegg.com/homework-help/questions-and-answers/figure-contains-several-</a:t>
            </a:r>
            <a:br>
              <a:rPr lang="en-CA" dirty="0"/>
            </a:br>
            <a:r>
              <a:rPr lang="en-CA" dirty="0"/>
              <a:t>examples-shine-</a:t>
            </a:r>
            <a:r>
              <a:rPr lang="en-CA" dirty="0" err="1"/>
              <a:t>dalgarno</a:t>
            </a:r>
            <a:r>
              <a:rPr lang="en-CA" dirty="0"/>
              <a:t>-sequence-gold--using-seven-shine-</a:t>
            </a:r>
            <a:r>
              <a:rPr lang="en-CA" dirty="0" err="1"/>
              <a:t>dalgarno</a:t>
            </a:r>
            <a:r>
              <a:rPr lang="en-CA" dirty="0"/>
              <a:t>--q4622538)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1D14A-C652-460D-B310-7638EFE39941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8394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altLang="en-US" dirty="0"/>
              <a:t>Gp200 from </a:t>
            </a:r>
            <a:r>
              <a:rPr lang="en-CA" altLang="en-US" b="1" i="1" dirty="0"/>
              <a:t>Pseudomonas phage 201phi2-1</a:t>
            </a:r>
            <a:r>
              <a:rPr lang="en-CA" altLang="en-US" b="1" dirty="0"/>
              <a:t>  is related to </a:t>
            </a:r>
            <a:r>
              <a:rPr lang="en-CA" altLang="en-US" dirty="0" err="1"/>
              <a:t>phiKZ</a:t>
            </a:r>
            <a:r>
              <a:rPr lang="en-CA" altLang="en-US" dirty="0"/>
              <a:t> gp120 and EL gp78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C3323-F295-44B7-84B1-EA6FCBB623ED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4962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https://www.biorxiv.org/content/10.1101/2022.04.08.487609v1.full  Topcons2 not yet a webserver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1D14A-C652-460D-B310-7638EFE39941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3103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1D14A-C652-460D-B310-7638EFE39941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1752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unique ID : Feb_25-1469992330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1D14A-C652-460D-B310-7638EFE39941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2247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1D14A-C652-460D-B310-7638EFE39941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2591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https://academic.oup.com/bioinformatics/article/39/1/btac776/6858464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26FB9A-443C-4866-9B39-8C88CBFD5A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050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26FB9A-443C-4866-9B39-8C88CBFD5A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674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http://tbilisee.com/en/places/in/49-Education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26FB9A-443C-4866-9B39-8C88CBFD5A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3138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https://colab.research.google.com/github/gbouras13/phold/blob/main/run_pharokka_and_phold_and_phynteny.ipynb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26FB9A-443C-4866-9B39-8C88CBFD5A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935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https://pmc.ncbi.nlm.nih.gov/articles/PMC9197471/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1D14A-C652-460D-B310-7638EFE39941}" type="slidenum">
              <a:rPr lang="en-CA" smtClean="0"/>
              <a:t>85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4620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CA" altLang="en-US"/>
              <a:t>Bottom line – look out for the unexpected particularly in the case of </a:t>
            </a:r>
            <a:r>
              <a:rPr lang="en-CA" altLang="en-US" i="1"/>
              <a:t>Staphylococcus</a:t>
            </a:r>
            <a:r>
              <a:rPr lang="en-CA" altLang="en-US"/>
              <a:t> and </a:t>
            </a:r>
            <a:r>
              <a:rPr lang="en-CA" altLang="en-US" i="1"/>
              <a:t>Campylobacter</a:t>
            </a:r>
            <a:r>
              <a:rPr lang="en-CA" altLang="en-US"/>
              <a:t> phages</a:t>
            </a:r>
          </a:p>
        </p:txBody>
      </p:sp>
    </p:spTree>
    <p:extLst>
      <p:ext uri="{BB962C8B-B14F-4D97-AF65-F5344CB8AC3E}">
        <p14:creationId xmlns:p14="http://schemas.microsoft.com/office/powerpoint/2010/main" val="25751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1D14A-C652-460D-B310-7638EFE39941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8383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https://bmcmicrobiol.biomedcentral.com/articles/10.1186/1471-2180-11-213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26FB9A-443C-4866-9B39-8C88CBFD5A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767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B6CE6-C746-62F8-509B-A56F0B883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054D23-CF9A-17B7-5751-4F679FDE3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FB3931-C49D-F474-5569-944E073FD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https://pmc.ncbi.nlm.nih.gov/articles/PMC9197471/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B24C6-F858-E149-A87A-B8DD5F759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1D14A-C652-460D-B310-7638EFE39941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0028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624D2-7CBA-2817-67CA-BF5F523D7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C6B964D8-135E-943A-AE1F-F814B177CF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964EBFCC-1665-E7EB-A2D7-AAF549A2AD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CA" altLang="en-US"/>
              <a:t>Bottom line – look out for the unexpected particularly in the case of </a:t>
            </a:r>
            <a:r>
              <a:rPr lang="en-CA" altLang="en-US" i="1"/>
              <a:t>Staphylococcus</a:t>
            </a:r>
            <a:r>
              <a:rPr lang="en-CA" altLang="en-US"/>
              <a:t> and </a:t>
            </a:r>
            <a:r>
              <a:rPr lang="en-CA" altLang="en-US" i="1"/>
              <a:t>Campylobacter</a:t>
            </a:r>
            <a:r>
              <a:rPr lang="en-CA" altLang="en-US"/>
              <a:t> phages</a:t>
            </a:r>
          </a:p>
        </p:txBody>
      </p:sp>
    </p:spTree>
    <p:extLst>
      <p:ext uri="{BB962C8B-B14F-4D97-AF65-F5344CB8AC3E}">
        <p14:creationId xmlns:p14="http://schemas.microsoft.com/office/powerpoint/2010/main" val="3615501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1D14A-C652-460D-B310-7638EFE39941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5164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1D14A-C652-460D-B310-7638EFE39941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431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1D14A-C652-460D-B310-7638EFE39941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6796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6FA7-D679-4595-9EB8-A275C8E85C9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6FA7-D679-4595-9EB8-A275C8E85C9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23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6FA7-D679-4595-9EB8-A275C8E85C9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08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6FA7-D679-4595-9EB8-A275C8E85C9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68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6FA7-D679-4595-9EB8-A275C8E85C9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24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6FA7-D679-4595-9EB8-A275C8E85C9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1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6FA7-D679-4595-9EB8-A275C8E85C9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01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6FA7-D679-4595-9EB8-A275C8E85C9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22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6FA7-D679-4595-9EB8-A275C8E85C9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63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6FA7-D679-4595-9EB8-A275C8E85C9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09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6FA7-D679-4595-9EB8-A275C8E85C9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35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06FA7-D679-4595-9EB8-A275C8E85C99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0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VfbFe57h2o" TargetMode="External"/><Relationship Id="rId2" Type="http://schemas.openxmlformats.org/officeDocument/2006/relationships/hyperlink" Target="https://notepad-plus-plus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pad-plus-plus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ugene.net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www.youtube.com/@UniproUGEN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hagesdb.org/DNAMaster/" TargetMode="External"/><Relationship Id="rId2" Type="http://schemas.openxmlformats.org/officeDocument/2006/relationships/hyperlink" Target="https://ftp.ncbi.nlm.nih.gov/toolbox/gbench/ver-3.9.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orffinder/" TargetMode="Externa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iprot.org/help/cds_protein_definitio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genome2d.molgenrug.nl/g2d_tools_conversions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"/><Relationship Id="rId2" Type="http://schemas.openxmlformats.org/officeDocument/2006/relationships/hyperlink" Target="https://www.uniprot.org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"/><Relationship Id="rId2" Type="http://schemas.openxmlformats.org/officeDocument/2006/relationships/hyperlink" Target="https://viralzone.expasy.org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interpro/" TargetMode="External"/><Relationship Id="rId2" Type="http://schemas.openxmlformats.org/officeDocument/2006/relationships/hyperlink" Target="https://www.ncbi.nlm.nih.gov/Structure/bwrpsb/bwrpsb.cg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rvices.healthtech.dtu.dk/services/DeepTMHMM-1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eb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eaphages.org/video/87/" TargetMode="External"/><Relationship Id="rId2" Type="http://schemas.openxmlformats.org/officeDocument/2006/relationships/hyperlink" Target="https://toolkit.tuebingen.mpg.de/tools/hhpred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age.ai/" TargetMode="External"/><Relationship Id="rId7" Type="http://schemas.openxmlformats.org/officeDocument/2006/relationships/image" Target="../media/image78.jpeg"/><Relationship Id="rId2" Type="http://schemas.openxmlformats.org/officeDocument/2006/relationships/image" Target="../media/image76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g"/><Relationship Id="rId5" Type="http://schemas.openxmlformats.org/officeDocument/2006/relationships/hyperlink" Target="https://jason-zhao.shinyapps.io/PhageGE_Update/" TargetMode="External"/><Relationship Id="rId4" Type="http://schemas.openxmlformats.org/officeDocument/2006/relationships/hyperlink" Target="https://phage.ee.cityu.edu.hk/phabox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ard.mcmaster.ca/analyze/rgi" TargetMode="External"/><Relationship Id="rId2" Type="http://schemas.openxmlformats.org/officeDocument/2006/relationships/hyperlink" Target="https://card.mcmaster.ca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gc.ac.cn/cgi-bin/VFs/v5/main.cgi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g"/><Relationship Id="rId4" Type="http://schemas.openxmlformats.org/officeDocument/2006/relationships/hyperlink" Target="https://bioedit.software.informer.com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bakta.computational.bio/" TargetMode="External"/><Relationship Id="rId3" Type="http://schemas.openxmlformats.org/officeDocument/2006/relationships/hyperlink" Target="https://rast.nmpdr.org/" TargetMode="External"/><Relationship Id="rId7" Type="http://schemas.openxmlformats.org/officeDocument/2006/relationships/hyperlink" Target="https://mage.genoscope.cns.fr/microscope/home/index.php" TargetMode="External"/><Relationship Id="rId2" Type="http://schemas.openxmlformats.org/officeDocument/2006/relationships/hyperlink" Target="https://proksee.c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nsas.org/" TargetMode="External"/><Relationship Id="rId5" Type="http://schemas.openxmlformats.org/officeDocument/2006/relationships/hyperlink" Target="https://www.bv-brc.org/app/Annotation" TargetMode="External"/><Relationship Id="rId4" Type="http://schemas.openxmlformats.org/officeDocument/2006/relationships/hyperlink" Target="https://dfast.nig.ac.jp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hyperlink" Target="https://usegalaxy.org.au/" TargetMode="External"/><Relationship Id="rId4" Type="http://schemas.openxmlformats.org/officeDocument/2006/relationships/hyperlink" Target="https://usegalaxy.eu/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github/gbouras13/phold/blob/main/run_pharokka_and_phold_and_phynteny.ipynb" TargetMode="External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fast.ddbj.nig.ac.jp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VfbFe57h2o" TargetMode="External"/><Relationship Id="rId2" Type="http://schemas.openxmlformats.org/officeDocument/2006/relationships/hyperlink" Target="https://notepad-plus-plu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b_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02646"/>
            <a:ext cx="9144000" cy="6858000"/>
          </a:xfrm>
          <a:prstGeom prst="rect">
            <a:avLst/>
          </a:prstGeom>
        </p:spPr>
      </p:pic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2075888" y="3650933"/>
            <a:ext cx="5570537" cy="218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sz="36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Bacteriophage Genomic Assembly, Annotation and Taxonomy Workshop</a:t>
            </a:r>
            <a:b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March 18</a:t>
            </a:r>
            <a:r>
              <a:rPr lang="en-US" sz="2400" b="1" baseline="30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– 20</a:t>
            </a:r>
            <a:r>
              <a:rPr lang="en-US" sz="2400" b="1" baseline="30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 2025 </a:t>
            </a:r>
            <a:b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DAY 2</a:t>
            </a:r>
            <a:b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Bacteriophage Research Lab </a:t>
            </a:r>
            <a:b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Guelph RDC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6424" y="3922262"/>
            <a:ext cx="1307245" cy="241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32" y="3922264"/>
            <a:ext cx="2059376" cy="20652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64258E-05FD-555B-9A1F-B21841574634}"/>
              </a:ext>
            </a:extLst>
          </p:cNvPr>
          <p:cNvSpPr/>
          <p:nvPr/>
        </p:nvSpPr>
        <p:spPr>
          <a:xfrm>
            <a:off x="7868093" y="6311440"/>
            <a:ext cx="893135" cy="787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F26E-1143-2C23-567B-EA413E1F4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AMR/Virulence Factors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0FC8D-B990-9A61-57B4-A80185D9C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2484"/>
            <a:ext cx="9144000" cy="1286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6F246-3E8B-8AF3-3468-2056A5D0C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974" y="4247334"/>
            <a:ext cx="786452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48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92A55-493E-CDB0-3AC6-237E6C656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7" y="-246357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E6D04-0CF4-A3B7-A46C-132D9980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7" y="653906"/>
            <a:ext cx="8229600" cy="72832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17 seconds latter: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F61D2-3C85-47FF-0639-26EF98FA4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35132"/>
            <a:ext cx="4631615" cy="4134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75F8C6-BFBA-2297-B80E-8C038000C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77" y="2177985"/>
            <a:ext cx="4649482" cy="3191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5852D1-246E-7151-83E8-BDDFFAE6E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761" y="4714773"/>
            <a:ext cx="786452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5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CFDB1-9CC6-2A4F-4F29-6B70D06B9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What do they all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FC891-7F3E-6E78-BE24-4C4AC38C2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dirty="0"/>
              <a:t>*.</a:t>
            </a:r>
            <a:r>
              <a:rPr lang="en-CA" dirty="0" err="1"/>
              <a:t>faa</a:t>
            </a:r>
            <a:r>
              <a:rPr lang="en-CA" dirty="0"/>
              <a:t> 	Protein FASTA file of the translated CDS sequences.</a:t>
            </a:r>
          </a:p>
          <a:p>
            <a:pPr marL="0" indent="0">
              <a:buNone/>
            </a:pPr>
            <a:r>
              <a:rPr lang="en-CA" dirty="0"/>
              <a:t>*.</a:t>
            </a:r>
            <a:r>
              <a:rPr lang="en-CA" dirty="0" err="1"/>
              <a:t>ffn</a:t>
            </a:r>
            <a:r>
              <a:rPr lang="en-CA" dirty="0"/>
              <a:t> 	Nucleotide FASTA file of all the prediction transcripts (CDS, rRNA, tRNA, </a:t>
            </a:r>
            <a:r>
              <a:rPr lang="en-CA" dirty="0" err="1"/>
              <a:t>tmRNA</a:t>
            </a:r>
            <a:r>
              <a:rPr lang="en-CA" dirty="0"/>
              <a:t>, </a:t>
            </a:r>
            <a:r>
              <a:rPr lang="en-CA" dirty="0" err="1"/>
              <a:t>misc_RNA</a:t>
            </a:r>
            <a:r>
              <a:rPr lang="en-CA" dirty="0"/>
              <a:t>)</a:t>
            </a:r>
          </a:p>
          <a:p>
            <a:pPr marL="0" indent="0">
              <a:buNone/>
            </a:pPr>
            <a:r>
              <a:rPr lang="en-CA" dirty="0"/>
              <a:t>*.</a:t>
            </a:r>
            <a:r>
              <a:rPr lang="en-CA" dirty="0" err="1"/>
              <a:t>fna</a:t>
            </a:r>
            <a:r>
              <a:rPr lang="en-CA" dirty="0"/>
              <a:t> 	Nucleotide FASTA file.</a:t>
            </a:r>
          </a:p>
          <a:p>
            <a:pPr marL="0" indent="0">
              <a:buNone/>
            </a:pPr>
            <a:r>
              <a:rPr lang="en-CA" dirty="0"/>
              <a:t>*.</a:t>
            </a:r>
            <a:r>
              <a:rPr lang="en-CA" dirty="0" err="1"/>
              <a:t>gbk</a:t>
            </a:r>
            <a:r>
              <a:rPr lang="en-CA" dirty="0"/>
              <a:t> This is a standard GenBank flatfile</a:t>
            </a:r>
          </a:p>
          <a:p>
            <a:pPr marL="0" indent="0">
              <a:buNone/>
            </a:pPr>
            <a:r>
              <a:rPr lang="en-CA" dirty="0"/>
              <a:t>*.</a:t>
            </a:r>
            <a:r>
              <a:rPr lang="en-CA" dirty="0" err="1"/>
              <a:t>gff</a:t>
            </a:r>
            <a:r>
              <a:rPr lang="en-CA" dirty="0"/>
              <a:t> 	This is the master annotation in GFF3 format, containing both sequences and annotations. </a:t>
            </a:r>
          </a:p>
          <a:p>
            <a:pPr marL="0" indent="0">
              <a:buNone/>
            </a:pPr>
            <a:r>
              <a:rPr lang="en-CA" dirty="0"/>
              <a:t>*.</a:t>
            </a:r>
            <a:r>
              <a:rPr lang="en-CA" dirty="0" err="1"/>
              <a:t>tsv</a:t>
            </a:r>
            <a:r>
              <a:rPr lang="en-CA" dirty="0"/>
              <a:t> 	Tab-separated file of all features</a:t>
            </a:r>
          </a:p>
        </p:txBody>
      </p:sp>
    </p:spTree>
    <p:extLst>
      <p:ext uri="{BB962C8B-B14F-4D97-AF65-F5344CB8AC3E}">
        <p14:creationId xmlns:p14="http://schemas.microsoft.com/office/powerpoint/2010/main" val="2415804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923FB-94BE-E312-93F0-80ADCBE31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7E949-EC13-41DE-79A9-2B900F540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56" y="-214459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Problems with DFAST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175E7-610B-C794-E8FD-673999289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58413"/>
            <a:ext cx="8229600" cy="376041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it is prokaryote annotation pipeline NOT a phage pipeline, therefore annotations are incomplete and skewed.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while you  can change the translation code from 11 (default) to 4 you cannot change it to 15 which is used by some gut phages.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splicing not recognized: 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46BA7-60AD-4BF1-B9A0-BCEC296F0BC4}"/>
              </a:ext>
            </a:extLst>
          </p:cNvPr>
          <p:cNvSpPr txBox="1"/>
          <p:nvPr/>
        </p:nvSpPr>
        <p:spPr>
          <a:xfrm>
            <a:off x="1169581" y="4314208"/>
            <a:ext cx="78787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CA" sz="3200" dirty="0"/>
              <a:t>in GenBank record this is reported as CDS             join(99941..100807,101606..103957)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sz="3200" dirty="0"/>
              <a:t>important with members of the </a:t>
            </a:r>
            <a:r>
              <a:rPr lang="en-CA" sz="3200" i="1" dirty="0"/>
              <a:t>Herelleviridae</a:t>
            </a:r>
            <a:r>
              <a:rPr lang="en-CA" sz="3200" dirty="0"/>
              <a:t>, such as </a:t>
            </a:r>
            <a:r>
              <a:rPr lang="en-CA" sz="3200" i="1" dirty="0"/>
              <a:t>Staphylococcus</a:t>
            </a:r>
            <a:r>
              <a:rPr lang="en-CA" sz="3200" dirty="0"/>
              <a:t> phages; and, </a:t>
            </a:r>
            <a:r>
              <a:rPr lang="en-CA" sz="3200" i="1" dirty="0"/>
              <a:t>Campylobacter</a:t>
            </a:r>
            <a:r>
              <a:rPr lang="en-CA" sz="3200" dirty="0"/>
              <a:t> phages</a:t>
            </a:r>
          </a:p>
        </p:txBody>
      </p:sp>
    </p:spTree>
    <p:extLst>
      <p:ext uri="{BB962C8B-B14F-4D97-AF65-F5344CB8AC3E}">
        <p14:creationId xmlns:p14="http://schemas.microsoft.com/office/powerpoint/2010/main" val="381218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EBF49-E6DA-D11D-87C7-47229E62C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F613F8B2-D4E1-77A9-0955-E0E2BB30E1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b="1" dirty="0">
                <a:solidFill>
                  <a:srgbClr val="00B050"/>
                </a:solidFill>
              </a:rPr>
              <a:t>Introns and Inteins – rare </a:t>
            </a:r>
            <a:r>
              <a:rPr lang="en-CA" altLang="en-US" b="1" u="sng" dirty="0">
                <a:solidFill>
                  <a:srgbClr val="00B050"/>
                </a:solidFill>
              </a:rPr>
              <a:t>but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201BD70-FA60-167B-E30C-F3D7213003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692696"/>
            <a:ext cx="8856984" cy="676875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q"/>
            </a:pPr>
            <a:r>
              <a:rPr lang="en-CA" altLang="en-US" dirty="0"/>
              <a:t> the gene encoding the aerobic ribonucleoside diphosphate reductase (large subunit) from </a:t>
            </a:r>
            <a:r>
              <a:rPr lang="en-CA" altLang="en-US" i="1" dirty="0"/>
              <a:t>Campylobacter</a:t>
            </a:r>
            <a:r>
              <a:rPr lang="en-CA" altLang="en-US" dirty="0"/>
              <a:t> phage vB_CcoM-IBB_35 is located on a 4.5 kb region which homologous to a 2.3 kb region from </a:t>
            </a:r>
            <a:r>
              <a:rPr lang="en-CA" altLang="en-US" i="1" dirty="0"/>
              <a:t>Klebsiella</a:t>
            </a:r>
            <a:r>
              <a:rPr lang="en-CA" altLang="en-US" dirty="0"/>
              <a:t> phage vB_KleM-RaK2.  N.B. proteins have similar mass.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CA" altLang="en-US" dirty="0"/>
          </a:p>
          <a:p>
            <a:pPr eaLnBrk="1" hangingPunct="1">
              <a:lnSpc>
                <a:spcPct val="90000"/>
              </a:lnSpc>
              <a:buFont typeface="Wingdings" pitchFamily="2" charset="2"/>
              <a:buChar char="q"/>
            </a:pPr>
            <a:endParaRPr lang="en-CA" altLang="en-US" dirty="0"/>
          </a:p>
          <a:p>
            <a:pPr eaLnBrk="1" hangingPunct="1">
              <a:lnSpc>
                <a:spcPct val="90000"/>
              </a:lnSpc>
              <a:buFont typeface="Wingdings" pitchFamily="2" charset="2"/>
              <a:buChar char="q"/>
            </a:pPr>
            <a:endParaRPr lang="en-CA" altLang="en-US" dirty="0"/>
          </a:p>
          <a:p>
            <a:pPr eaLnBrk="1" hangingPunct="1">
              <a:lnSpc>
                <a:spcPct val="90000"/>
              </a:lnSpc>
              <a:buFont typeface="Wingdings" pitchFamily="2" charset="2"/>
              <a:buChar char="q"/>
            </a:pPr>
            <a:endParaRPr lang="en-CA" altLang="en-US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CA" altLang="en-US" dirty="0"/>
          </a:p>
        </p:txBody>
      </p:sp>
      <p:pic>
        <p:nvPicPr>
          <p:cNvPr id="26628" name="Picture 4" descr="BLASTX">
            <a:extLst>
              <a:ext uri="{FF2B5EF4-FFF2-40B4-BE49-F238E27FC236}">
                <a16:creationId xmlns:a16="http://schemas.microsoft.com/office/drawing/2014/main" id="{33B17B05-F8E3-5B3B-B9B5-2A319E94A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259997"/>
            <a:ext cx="8273168" cy="2140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 Box 5">
            <a:extLst>
              <a:ext uri="{FF2B5EF4-FFF2-40B4-BE49-F238E27FC236}">
                <a16:creationId xmlns:a16="http://schemas.microsoft.com/office/drawing/2014/main" id="{C5157425-5006-7A9C-46C7-D68D3EC0C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9095" y="3429000"/>
            <a:ext cx="67419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400" dirty="0"/>
              <a:t>N.B. the thin grey line joining blocks indicates a </a:t>
            </a:r>
            <a:br>
              <a:rPr lang="en-CA" altLang="en-US" sz="2400" dirty="0"/>
            </a:br>
            <a:r>
              <a:rPr lang="en-CA" altLang="en-US" sz="2400" dirty="0"/>
              <a:t>downstream sequence which is similar</a:t>
            </a:r>
          </a:p>
        </p:txBody>
      </p:sp>
    </p:spTree>
    <p:extLst>
      <p:ext uri="{BB962C8B-B14F-4D97-AF65-F5344CB8AC3E}">
        <p14:creationId xmlns:p14="http://schemas.microsoft.com/office/powerpoint/2010/main" val="393231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A11FC-D89C-C520-F86B-04609A3D5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7756-7348-5015-C3BE-5EB7DCFE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0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Editing primary annotation (*.</a:t>
            </a:r>
            <a:r>
              <a:rPr lang="en-CA" b="1" dirty="0" err="1">
                <a:solidFill>
                  <a:srgbClr val="00B050"/>
                </a:solidFill>
              </a:rPr>
              <a:t>gbk</a:t>
            </a:r>
            <a:r>
              <a:rPr lang="en-CA" b="1" dirty="0">
                <a:solidFill>
                  <a:srgbClr val="00B050"/>
                </a:solidFill>
              </a:rPr>
              <a:t>) files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1B84E7-5B72-EB20-06EF-72D4F79C3309}"/>
              </a:ext>
            </a:extLst>
          </p:cNvPr>
          <p:cNvSpPr txBox="1"/>
          <p:nvPr/>
        </p:nvSpPr>
        <p:spPr>
          <a:xfrm>
            <a:off x="161669" y="2351782"/>
            <a:ext cx="898233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prstClr val="black"/>
                </a:solidFill>
                <a:latin typeface="Calibri"/>
              </a:rPr>
              <a:t>No matter what program you use you will have to </a:t>
            </a:r>
            <a:br>
              <a:rPr lang="en-CA" sz="3200" dirty="0">
                <a:solidFill>
                  <a:prstClr val="black"/>
                </a:solidFill>
                <a:latin typeface="Calibri"/>
              </a:rPr>
            </a:br>
            <a:r>
              <a:rPr lang="en-CA" sz="3200" dirty="0">
                <a:solidFill>
                  <a:prstClr val="black"/>
                </a:solidFill>
                <a:latin typeface="Calibri"/>
              </a:rPr>
              <a:t>edit the results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prstClr val="black"/>
                </a:solidFill>
                <a:latin typeface="Calibri"/>
              </a:rPr>
              <a:t>Notepad++ is better than Notepad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Install from: </a:t>
            </a:r>
            <a:r>
              <a:rPr lang="en-CA" sz="3200" dirty="0">
                <a:hlinkClick r:id="rId2"/>
              </a:rPr>
              <a:t>https://notepad-plus-plus.org/</a:t>
            </a: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Notes:  </a:t>
            </a:r>
            <a:br>
              <a:rPr lang="en-CA" sz="3200" dirty="0"/>
            </a:br>
            <a:r>
              <a:rPr lang="en-CA" sz="3200" dirty="0">
                <a:hlinkClick r:id="rId3"/>
              </a:rPr>
              <a:t>https://www.youtube.com/watch?v=wVfbFe57h2o</a:t>
            </a:r>
            <a:endParaRPr lang="en-CA" sz="3200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CA" sz="3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54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F3EA4-F59B-CEA3-AB52-AC9419BF5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5995-B24B-1582-C344-150771B1A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Open in Notepad++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8F61D-9BAA-ABAA-D524-69B463253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02884"/>
            <a:ext cx="9525000" cy="1143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Install from: </a:t>
            </a:r>
            <a:r>
              <a:rPr lang="en-CA" dirty="0">
                <a:hlinkClick r:id="rId3"/>
              </a:rPr>
              <a:t>https://notepad-plus-plus.org/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2F97DB-8D35-EC02-B4F6-7547207E0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7" y="1758164"/>
            <a:ext cx="7486369" cy="4563120"/>
          </a:xfrm>
          <a:prstGeom prst="rect">
            <a:avLst/>
          </a:prstGeom>
        </p:spPr>
      </p:pic>
      <p:sp>
        <p:nvSpPr>
          <p:cNvPr id="9" name="Star: 5 Points 8">
            <a:extLst>
              <a:ext uri="{FF2B5EF4-FFF2-40B4-BE49-F238E27FC236}">
                <a16:creationId xmlns:a16="http://schemas.microsoft.com/office/drawing/2014/main" id="{7D4B0A21-768D-7B85-CF5A-EA344134E1FF}"/>
              </a:ext>
            </a:extLst>
          </p:cNvPr>
          <p:cNvSpPr/>
          <p:nvPr/>
        </p:nvSpPr>
        <p:spPr>
          <a:xfrm>
            <a:off x="6868633" y="1795133"/>
            <a:ext cx="493200" cy="492635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E3C43237-0C02-FB08-9D83-90043A7E55AF}"/>
              </a:ext>
            </a:extLst>
          </p:cNvPr>
          <p:cNvSpPr/>
          <p:nvPr/>
        </p:nvSpPr>
        <p:spPr>
          <a:xfrm>
            <a:off x="7115233" y="5192679"/>
            <a:ext cx="493200" cy="4932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00A836-3027-5A3F-4188-DC2F55AEA0C0}"/>
              </a:ext>
            </a:extLst>
          </p:cNvPr>
          <p:cNvGrpSpPr/>
          <p:nvPr/>
        </p:nvGrpSpPr>
        <p:grpSpPr>
          <a:xfrm>
            <a:off x="5147826" y="6227369"/>
            <a:ext cx="1841493" cy="584775"/>
            <a:chOff x="5147826" y="6227369"/>
            <a:chExt cx="1841493" cy="58477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F9612C-E26D-D479-0674-9D16D6838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7826" y="6233219"/>
              <a:ext cx="566977" cy="57307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C8AF3E-3B23-2DD7-97A3-0AF3AE8CF704}"/>
                </a:ext>
              </a:extLst>
            </p:cNvPr>
            <p:cNvSpPr txBox="1"/>
            <p:nvPr/>
          </p:nvSpPr>
          <p:spPr>
            <a:xfrm>
              <a:off x="5714803" y="6227369"/>
              <a:ext cx="12745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dirty="0"/>
                <a:t>Delete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DB41D4-E4A2-302F-92BC-E423D68D6D0F}"/>
              </a:ext>
            </a:extLst>
          </p:cNvPr>
          <p:cNvGrpSpPr/>
          <p:nvPr/>
        </p:nvGrpSpPr>
        <p:grpSpPr>
          <a:xfrm>
            <a:off x="546840" y="6255212"/>
            <a:ext cx="2336245" cy="584775"/>
            <a:chOff x="546840" y="6255212"/>
            <a:chExt cx="2336245" cy="58477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B36F9A6-DD5B-07F9-587D-17E192E4B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6840" y="6261062"/>
              <a:ext cx="566977" cy="5730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18EA9B-D555-DE74-BC5D-AFA77454507E}"/>
                </a:ext>
              </a:extLst>
            </p:cNvPr>
            <p:cNvSpPr txBox="1"/>
            <p:nvPr/>
          </p:nvSpPr>
          <p:spPr>
            <a:xfrm>
              <a:off x="1051109" y="6255212"/>
              <a:ext cx="18319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dirty="0"/>
                <a:t>Comment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4BA84008-08E2-5620-3285-5898FFAF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817" y="2522425"/>
            <a:ext cx="566977" cy="5730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23647D-24D3-4990-2DC9-0EF3A6C4C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817" y="5646282"/>
            <a:ext cx="566977" cy="5730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D7525A-6E18-84B4-1745-B4C75F3D2C77}"/>
              </a:ext>
            </a:extLst>
          </p:cNvPr>
          <p:cNvSpPr/>
          <p:nvPr/>
        </p:nvSpPr>
        <p:spPr>
          <a:xfrm>
            <a:off x="3848986" y="1935126"/>
            <a:ext cx="493200" cy="352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5124F1-8B50-8A76-EFAE-F892B0918390}"/>
              </a:ext>
            </a:extLst>
          </p:cNvPr>
          <p:cNvSpPr txBox="1"/>
          <p:nvPr/>
        </p:nvSpPr>
        <p:spPr>
          <a:xfrm>
            <a:off x="1051109" y="6273225"/>
            <a:ext cx="1831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222659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4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6EEB9-CD1F-BCEE-83EA-632D5E140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8C50-55AD-D90E-E560-21890AA61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Open in Notepad++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0F529-BDC6-AC1C-21C1-7F279ACB4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9472"/>
            <a:ext cx="9525000" cy="18323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Under: “Search” choose “Mark” and “Mark All” 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CBCF6-36B2-84FC-2BA7-8FF105BE73CB}"/>
              </a:ext>
            </a:extLst>
          </p:cNvPr>
          <p:cNvSpPr txBox="1"/>
          <p:nvPr/>
        </p:nvSpPr>
        <p:spPr>
          <a:xfrm>
            <a:off x="9282222" y="55289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2A640-37D5-05A5-BB94-23A03A0C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1" y="2408274"/>
            <a:ext cx="9144000" cy="300838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624CF26-C232-1879-8D2D-D9985FA43C4F}"/>
              </a:ext>
            </a:extLst>
          </p:cNvPr>
          <p:cNvSpPr/>
          <p:nvPr/>
        </p:nvSpPr>
        <p:spPr>
          <a:xfrm rot="5400000">
            <a:off x="8176436" y="2247014"/>
            <a:ext cx="755544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0DE2A9-BD6B-4B25-2FC5-9A6013513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81630"/>
            <a:ext cx="9088009" cy="192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6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858C9-2652-01D5-4D11-736269B3A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BAB9A6-A03A-107E-1D07-6B37F9B2C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43" y="4693601"/>
            <a:ext cx="8743238" cy="1632771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Under “Search”, choose “Bookmark” and “Remove Bookmarked Lines”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It will not remove multiple lines so you will have to manually accomplish this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shorten “product” to: terminase, large subunit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991D2-19F6-EE67-C12B-33C2B6F28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74" y="-223293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Mark All/Delete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0888F-B994-F2CC-6722-64D8F1879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95" y="675158"/>
            <a:ext cx="7432158" cy="398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5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DD2AC-474F-E722-40CF-178CD0C8C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69921-4F35-E5D6-1C20-C9FBD760E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2842" y="-206625"/>
            <a:ext cx="109728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Edit top of *.</a:t>
            </a:r>
            <a:r>
              <a:rPr lang="en-CA" b="1" dirty="0" err="1">
                <a:solidFill>
                  <a:srgbClr val="00B050"/>
                </a:solidFill>
              </a:rPr>
              <a:t>gbk</a:t>
            </a:r>
            <a:r>
              <a:rPr lang="en-CA" b="1" dirty="0">
                <a:solidFill>
                  <a:srgbClr val="00B050"/>
                </a:solidFill>
              </a:rPr>
              <a:t> file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13C3F4A-A2FF-23EA-D94C-B2A5CD7A837E}"/>
              </a:ext>
            </a:extLst>
          </p:cNvPr>
          <p:cNvSpPr/>
          <p:nvPr/>
        </p:nvSpPr>
        <p:spPr>
          <a:xfrm rot="5400000">
            <a:off x="4025786" y="3007237"/>
            <a:ext cx="755544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D0278-263F-5145-3022-F3A275187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65" y="714208"/>
            <a:ext cx="9165265" cy="2092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77DDF6-C6AF-C9E7-C36D-90F6085A07A0}"/>
              </a:ext>
            </a:extLst>
          </p:cNvPr>
          <p:cNvSpPr txBox="1"/>
          <p:nvPr/>
        </p:nvSpPr>
        <p:spPr>
          <a:xfrm>
            <a:off x="74428" y="5914953"/>
            <a:ext cx="90695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/>
              <a:t>This will be discussed in this workshop BUT in many cases the taxonomy can be readily assessed from the BLASTN hits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B295BE-553E-345D-F320-2E45F6D5FD84}"/>
              </a:ext>
            </a:extLst>
          </p:cNvPr>
          <p:cNvGrpSpPr/>
          <p:nvPr/>
        </p:nvGrpSpPr>
        <p:grpSpPr>
          <a:xfrm>
            <a:off x="0" y="3770355"/>
            <a:ext cx="9144000" cy="2144598"/>
            <a:chOff x="0" y="3770355"/>
            <a:chExt cx="9144000" cy="214459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3BB3195-7C5A-C37A-5CA0-2974DDB48F8B}"/>
                </a:ext>
              </a:extLst>
            </p:cNvPr>
            <p:cNvGrpSpPr/>
            <p:nvPr/>
          </p:nvGrpSpPr>
          <p:grpSpPr>
            <a:xfrm>
              <a:off x="0" y="3770355"/>
              <a:ext cx="9144000" cy="2144598"/>
              <a:chOff x="0" y="3770355"/>
              <a:chExt cx="9144000" cy="214459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AECFD02-D09C-365E-02F5-459C0723A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770355"/>
                <a:ext cx="9144000" cy="2144598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D93EC91-C219-6F2C-0BE7-FDE3C879A0B7}"/>
                  </a:ext>
                </a:extLst>
              </p:cNvPr>
              <p:cNvSpPr/>
              <p:nvPr/>
            </p:nvSpPr>
            <p:spPr>
              <a:xfrm>
                <a:off x="1318437" y="4231758"/>
                <a:ext cx="2626242" cy="4784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1BA23A-68B7-544B-660E-619F9625E7FE}"/>
                </a:ext>
              </a:extLst>
            </p:cNvPr>
            <p:cNvSpPr/>
            <p:nvPr/>
          </p:nvSpPr>
          <p:spPr>
            <a:xfrm>
              <a:off x="2700670" y="5507665"/>
              <a:ext cx="2456121" cy="165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90036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52402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Agriculture &amp; Agri-Food Canada Phage Genomics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57926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Andrew M. Kropinski</a:t>
            </a:r>
          </a:p>
          <a:p>
            <a:r>
              <a:rPr lang="en-US" dirty="0">
                <a:solidFill>
                  <a:schemeClr val="tx1"/>
                </a:solidFill>
              </a:rPr>
              <a:t>Department of Pathobiology</a:t>
            </a:r>
          </a:p>
          <a:p>
            <a:r>
              <a:rPr lang="en-US" dirty="0">
                <a:solidFill>
                  <a:schemeClr val="tx1"/>
                </a:solidFill>
              </a:rPr>
              <a:t>University of Guelph, Canada</a:t>
            </a:r>
          </a:p>
          <a:p>
            <a:r>
              <a:rPr lang="en-US" dirty="0">
                <a:solidFill>
                  <a:schemeClr val="tx1"/>
                </a:solidFill>
              </a:rPr>
              <a:t>Email: Phage.Canada@gmail.com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343400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0CC716-D80C-47F2-A80D-DB81E966E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294715"/>
            <a:ext cx="3625492" cy="18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4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C9D95-276D-35BA-5B6C-62AF03095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1628" y="16033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Visualizing &amp; editing GBK files </a:t>
            </a:r>
            <a:br>
              <a:rPr lang="en-CA" b="1" dirty="0">
                <a:solidFill>
                  <a:srgbClr val="00B050"/>
                </a:solidFill>
              </a:rPr>
            </a:br>
            <a:r>
              <a:rPr lang="en-CA" b="1" dirty="0">
                <a:solidFill>
                  <a:srgbClr val="00B050"/>
                </a:solidFill>
              </a:rPr>
              <a:t>using </a:t>
            </a:r>
            <a:r>
              <a:rPr lang="en-CA" b="1" dirty="0" err="1">
                <a:solidFill>
                  <a:srgbClr val="00B050"/>
                </a:solidFill>
              </a:rPr>
              <a:t>Geneious</a:t>
            </a:r>
            <a:r>
              <a:rPr lang="en-CA" b="1" dirty="0">
                <a:solidFill>
                  <a:srgbClr val="00B050"/>
                </a:solidFill>
              </a:rPr>
              <a:t> Prime – PART 2B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B2AA42-E954-197E-4171-4F8E4F64D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203" y="40453"/>
            <a:ext cx="2034058" cy="20340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E0B944-2DBE-6C22-3394-B4505DF93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0" y="1959544"/>
            <a:ext cx="7747398" cy="3683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EC1ACC-C6A6-75E2-AC80-33D9FDFC1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389" y="1566318"/>
            <a:ext cx="670618" cy="7864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40AE60-C38C-B4CB-D1C0-62DA39A0C219}"/>
              </a:ext>
            </a:extLst>
          </p:cNvPr>
          <p:cNvSpPr txBox="1"/>
          <p:nvPr/>
        </p:nvSpPr>
        <p:spPr>
          <a:xfrm>
            <a:off x="1339703" y="5743571"/>
            <a:ext cx="7656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Import desired </a:t>
            </a:r>
            <a:r>
              <a:rPr lang="en-CA" sz="3200" dirty="0" err="1"/>
              <a:t>gbk</a:t>
            </a:r>
            <a:r>
              <a:rPr lang="en-CA" sz="3200" dirty="0"/>
              <a:t> file into Viruses Database</a:t>
            </a:r>
          </a:p>
        </p:txBody>
      </p:sp>
    </p:spTree>
    <p:extLst>
      <p:ext uri="{BB962C8B-B14F-4D97-AF65-F5344CB8AC3E}">
        <p14:creationId xmlns:p14="http://schemas.microsoft.com/office/powerpoint/2010/main" val="341109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42CC-5CFC-49CE-4973-68E117CD6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56990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DBB95-ADF6-6713-F22F-47F1859E0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061"/>
            <a:ext cx="9144000" cy="6213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2EC2A9-2D21-9C9A-3A7B-64BD12FE3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36021" y="2546676"/>
            <a:ext cx="670618" cy="7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5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4DF92-7818-8147-E7CC-5AACBADA6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8255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See annotations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2D7F75-A7FE-701A-40FB-324ED0932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17"/>
          <a:stretch/>
        </p:blipFill>
        <p:spPr>
          <a:xfrm>
            <a:off x="0" y="511831"/>
            <a:ext cx="9144000" cy="2635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14D420-08CC-23FA-EE29-27FAB5E40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3826"/>
            <a:ext cx="9144000" cy="36841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0D5B17-BDA2-9B6C-92BE-B850159A4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644" y="2754011"/>
            <a:ext cx="670618" cy="786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2823F8-E0BA-194C-EFB6-3EF66ECFE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575853" y="4622687"/>
            <a:ext cx="670618" cy="7864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C2E8BE-13B1-518B-9771-E8FE45EEB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76446" y="3544097"/>
            <a:ext cx="670618" cy="7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3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C57BF-B5DC-6D8E-4EA9-962FAF750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56990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Find missing ORFs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1F193-F798-0517-27C0-C61BD053C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279"/>
            <a:ext cx="9144000" cy="5451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FC727-51F0-1F6A-3BD6-704338840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37" y="886010"/>
            <a:ext cx="670618" cy="786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47E66-ED2F-E0F2-40B5-B73429B81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053779" y="2858836"/>
            <a:ext cx="670618" cy="786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9A83F0-4D5B-B18B-69A6-305256455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636" y="3941247"/>
            <a:ext cx="786452" cy="676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5797C6-1744-00F6-978E-12D54D844242}"/>
              </a:ext>
            </a:extLst>
          </p:cNvPr>
          <p:cNvSpPr txBox="1"/>
          <p:nvPr/>
        </p:nvSpPr>
        <p:spPr>
          <a:xfrm>
            <a:off x="167332" y="6151097"/>
            <a:ext cx="8809335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sz="3000" dirty="0"/>
              <a:t>Minimum size: 228 </a:t>
            </a:r>
            <a:r>
              <a:rPr lang="en-CA" sz="3000" dirty="0" err="1"/>
              <a:t>nt</a:t>
            </a:r>
            <a:r>
              <a:rPr lang="en-CA" sz="3000" dirty="0"/>
              <a:t> = 75 amino acids plus stop codon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55F10-DB1A-4491-B455-E98C14FB1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08291" y="5492414"/>
            <a:ext cx="670618" cy="7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4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D199-E81C-8EC4-1DBF-F73765782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5093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Find missing ORFs 2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05FA29-71CE-1314-E853-8C708B1E5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6" b="60821"/>
          <a:stretch/>
        </p:blipFill>
        <p:spPr>
          <a:xfrm>
            <a:off x="191386" y="637940"/>
            <a:ext cx="8797384" cy="16693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398686-3D32-1B1C-0612-0B6FEE69A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73" y="122440"/>
            <a:ext cx="670618" cy="78645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020A301-648D-D02D-FBE0-4E42DF581DEA}"/>
              </a:ext>
            </a:extLst>
          </p:cNvPr>
          <p:cNvGrpSpPr/>
          <p:nvPr/>
        </p:nvGrpSpPr>
        <p:grpSpPr>
          <a:xfrm>
            <a:off x="191386" y="2386844"/>
            <a:ext cx="7276880" cy="3386635"/>
            <a:chOff x="191386" y="2386844"/>
            <a:chExt cx="7276880" cy="338663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3A1E77-9717-28AC-6254-8B4B6EA7E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63" t="22817" r="14664" b="30523"/>
            <a:stretch/>
          </p:blipFill>
          <p:spPr>
            <a:xfrm>
              <a:off x="191386" y="2386844"/>
              <a:ext cx="7276880" cy="338663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9BCC55-68B7-D13F-AA24-45BFB75FC7B1}"/>
                </a:ext>
              </a:extLst>
            </p:cNvPr>
            <p:cNvSpPr/>
            <p:nvPr/>
          </p:nvSpPr>
          <p:spPr>
            <a:xfrm>
              <a:off x="318978" y="4508205"/>
              <a:ext cx="749979" cy="1265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61EBBCD-F1A6-7D30-538E-6FEACB1145EC}"/>
              </a:ext>
            </a:extLst>
          </p:cNvPr>
          <p:cNvSpPr txBox="1"/>
          <p:nvPr/>
        </p:nvSpPr>
        <p:spPr>
          <a:xfrm>
            <a:off x="4114800" y="28601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A4B887-7262-606B-8BAC-096B028A5234}"/>
              </a:ext>
            </a:extLst>
          </p:cNvPr>
          <p:cNvSpPr txBox="1"/>
          <p:nvPr/>
        </p:nvSpPr>
        <p:spPr>
          <a:xfrm>
            <a:off x="457200" y="5895919"/>
            <a:ext cx="75657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dirty="0" err="1"/>
              <a:t>BLASTp</a:t>
            </a:r>
            <a:r>
              <a:rPr lang="en-CA" sz="3200" dirty="0"/>
              <a:t> vs Caudoviricetes (taxid:2731619)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 Add new feature to the annotation</a:t>
            </a:r>
          </a:p>
        </p:txBody>
      </p:sp>
    </p:spTree>
    <p:extLst>
      <p:ext uri="{BB962C8B-B14F-4D97-AF65-F5344CB8AC3E}">
        <p14:creationId xmlns:p14="http://schemas.microsoft.com/office/powerpoint/2010/main" val="227252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BAEA8-3445-D552-4717-62F78BB4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2486210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2344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611A1-A35D-A85E-4F37-1121E1780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214" y="45539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Visualizing &amp; editing GBK files </a:t>
            </a:r>
            <a:br>
              <a:rPr lang="en-CA" b="1" dirty="0">
                <a:solidFill>
                  <a:srgbClr val="00B050"/>
                </a:solidFill>
              </a:rPr>
            </a:br>
            <a:r>
              <a:rPr lang="en-CA" b="1" dirty="0">
                <a:solidFill>
                  <a:srgbClr val="00B050"/>
                </a:solidFill>
              </a:rPr>
              <a:t>using UGENE – PART 2B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5D519-DEC8-8479-A146-4B7150B2A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3" y="50025"/>
            <a:ext cx="1714500" cy="1714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6AF820-16B7-8CA7-6421-834BA8AA69C3}"/>
              </a:ext>
            </a:extLst>
          </p:cNvPr>
          <p:cNvSpPr txBox="1"/>
          <p:nvPr/>
        </p:nvSpPr>
        <p:spPr>
          <a:xfrm>
            <a:off x="110313" y="1764525"/>
            <a:ext cx="868641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 Rose R et al. 2019. Bioinformatics </a:t>
            </a:r>
            <a:r>
              <a:rPr lang="en-CA" sz="3200" b="1" dirty="0"/>
              <a:t>35(11):</a:t>
            </a:r>
            <a:r>
              <a:rPr lang="en-CA" sz="3200" dirty="0"/>
              <a:t> 1963-</a:t>
            </a:r>
            <a:br>
              <a:rPr lang="en-CA" sz="3200" dirty="0"/>
            </a:br>
            <a:r>
              <a:rPr lang="en-CA" sz="3200" dirty="0"/>
              <a:t>1965 </a:t>
            </a:r>
            <a:r>
              <a:rPr lang="en-CA" sz="3200" dirty="0" err="1"/>
              <a:t>doi</a:t>
            </a:r>
            <a:r>
              <a:rPr lang="en-CA" sz="3200" dirty="0"/>
              <a:t>: 10.1093/bioinformatics/bty901. PMID: </a:t>
            </a:r>
            <a:br>
              <a:rPr lang="en-CA" sz="3200" dirty="0"/>
            </a:br>
            <a:r>
              <a:rPr lang="en-CA" sz="3200" dirty="0"/>
              <a:t>30358807.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 Window</a:t>
            </a:r>
            <a:r>
              <a:rPr lang="en-CA" sz="3200"/>
              <a:t>, Linux </a:t>
            </a:r>
            <a:r>
              <a:rPr lang="en-CA" sz="3200" dirty="0"/>
              <a:t>&amp; Mac versions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dirty="0">
                <a:hlinkClick r:id="rId3"/>
              </a:rPr>
              <a:t>http://ugene.net/</a:t>
            </a:r>
            <a:r>
              <a:rPr lang="en-CA" sz="32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 podcasts: </a:t>
            </a:r>
          </a:p>
          <a:p>
            <a:r>
              <a:rPr lang="en-CA" sz="3200" dirty="0">
                <a:hlinkClick r:id="rId4"/>
              </a:rPr>
              <a:t>https://www.youtube.com/</a:t>
            </a:r>
            <a:br>
              <a:rPr lang="en-CA" sz="3200" dirty="0">
                <a:hlinkClick r:id="rId4"/>
              </a:rPr>
            </a:br>
            <a:r>
              <a:rPr lang="en-CA" sz="3200" dirty="0">
                <a:hlinkClick r:id="rId4"/>
              </a:rPr>
              <a:t>@UniproUGENE</a:t>
            </a:r>
            <a:r>
              <a:rPr lang="en-CA" sz="32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289D8-82D6-4402-7AEF-F5CBB998E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00" y="3929579"/>
            <a:ext cx="4273770" cy="26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85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E4C12-ECF1-45B6-1E90-FFD30D86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14460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UGENE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1012E-8FE4-7F7A-806A-E91D44FBF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7141"/>
            <a:ext cx="9144000" cy="1264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D1B3B-356D-2F80-4579-0F56E7AF3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6094"/>
            <a:ext cx="9144000" cy="150320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0BBEBF4-C8B8-3010-9CF9-DA210EC8AD39}"/>
              </a:ext>
            </a:extLst>
          </p:cNvPr>
          <p:cNvSpPr/>
          <p:nvPr/>
        </p:nvSpPr>
        <p:spPr>
          <a:xfrm rot="5400000">
            <a:off x="4312865" y="2074576"/>
            <a:ext cx="755544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D85C60-1CF7-5616-0F0C-7B855D7503CA}"/>
              </a:ext>
            </a:extLst>
          </p:cNvPr>
          <p:cNvGrpSpPr/>
          <p:nvPr/>
        </p:nvGrpSpPr>
        <p:grpSpPr>
          <a:xfrm>
            <a:off x="6544872" y="3735056"/>
            <a:ext cx="2938841" cy="1721457"/>
            <a:chOff x="6544872" y="4287962"/>
            <a:chExt cx="2938841" cy="172145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1C29FBC-F067-9A6E-2EF3-9FFBDB61AEBB}"/>
                </a:ext>
              </a:extLst>
            </p:cNvPr>
            <p:cNvSpPr/>
            <p:nvPr/>
          </p:nvSpPr>
          <p:spPr>
            <a:xfrm rot="18648009">
              <a:off x="8114098" y="4360934"/>
              <a:ext cx="755544" cy="6096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24BB9E-DEDE-22A2-C29E-57E25CBC4457}"/>
                </a:ext>
              </a:extLst>
            </p:cNvPr>
            <p:cNvSpPr txBox="1"/>
            <p:nvPr/>
          </p:nvSpPr>
          <p:spPr>
            <a:xfrm flipH="1">
              <a:off x="6544872" y="4932201"/>
              <a:ext cx="293884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/>
                <a:t>Click here to change colour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AD08169-C78A-C4B4-571D-C4A03AE4E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61" y="5487768"/>
            <a:ext cx="9144000" cy="128101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1A8A9AC-DD4C-A21A-7DD7-2AE50F0C4D52}"/>
              </a:ext>
            </a:extLst>
          </p:cNvPr>
          <p:cNvGrpSpPr/>
          <p:nvPr/>
        </p:nvGrpSpPr>
        <p:grpSpPr>
          <a:xfrm>
            <a:off x="235046" y="4928956"/>
            <a:ext cx="3225851" cy="1004987"/>
            <a:chOff x="235046" y="4928956"/>
            <a:chExt cx="3225851" cy="1004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8B4301-503E-D86C-D386-1D8FF2C5B922}"/>
                </a:ext>
              </a:extLst>
            </p:cNvPr>
            <p:cNvSpPr txBox="1"/>
            <p:nvPr/>
          </p:nvSpPr>
          <p:spPr>
            <a:xfrm>
              <a:off x="975088" y="4928956"/>
              <a:ext cx="24858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dirty="0"/>
                <a:t>Magnification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20CE4566-D376-3C8B-599F-BE056C95D10A}"/>
                </a:ext>
              </a:extLst>
            </p:cNvPr>
            <p:cNvSpPr/>
            <p:nvPr/>
          </p:nvSpPr>
          <p:spPr>
            <a:xfrm rot="9385899">
              <a:off x="235046" y="5324343"/>
              <a:ext cx="755544" cy="6096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04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838F7-1DD4-BC59-5F37-C3FB1F2D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56990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Screen for missing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F1436-F2D7-FD98-3A65-9FCF2F6B4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12" y="600736"/>
            <a:ext cx="8229600" cy="7389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appear as gaps</a:t>
            </a:r>
          </a:p>
          <a:p>
            <a:pPr>
              <a:buFont typeface="Wingdings" panose="05000000000000000000" pitchFamily="2" charset="2"/>
              <a:buChar char="q"/>
            </a:pPr>
            <a:endParaRPr lang="en-CA" dirty="0"/>
          </a:p>
          <a:p>
            <a:pPr>
              <a:buFont typeface="Wingdings" panose="05000000000000000000" pitchFamily="2" charset="2"/>
              <a:buChar char="q"/>
            </a:pPr>
            <a:endParaRPr lang="en-CA" dirty="0"/>
          </a:p>
          <a:p>
            <a:pPr>
              <a:buFont typeface="Wingdings" panose="05000000000000000000" pitchFamily="2" charset="2"/>
              <a:buChar char="q"/>
            </a:pPr>
            <a:endParaRPr lang="en-CA" dirty="0"/>
          </a:p>
          <a:p>
            <a:pPr>
              <a:buFont typeface="Wingdings" panose="05000000000000000000" pitchFamily="2" charset="2"/>
              <a:buChar char="q"/>
            </a:pPr>
            <a:endParaRPr lang="en-CA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Highlight “missing region”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24F92-8534-F6FE-D589-58511F937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" y="1287995"/>
            <a:ext cx="8979044" cy="21994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0DA2A3-97CD-66C6-462B-4E8E40AFA2FB}"/>
              </a:ext>
            </a:extLst>
          </p:cNvPr>
          <p:cNvSpPr/>
          <p:nvPr/>
        </p:nvSpPr>
        <p:spPr>
          <a:xfrm>
            <a:off x="2062716" y="2344472"/>
            <a:ext cx="1339703" cy="21796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793717-F823-50D7-3A84-88429E3FC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59584"/>
            <a:ext cx="8979043" cy="285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2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4BC72-93D4-CD8D-E350-ADED27CA6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88888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See sequence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2A954-1040-84CC-F401-9112538EC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3" y="676303"/>
            <a:ext cx="8841871" cy="71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A2EDF0-A563-87EA-E8B9-2E7AFDFC6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096850" y="1392865"/>
            <a:ext cx="670618" cy="786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624ECF-A64E-CE37-A284-06967043D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3" y="1786091"/>
            <a:ext cx="5588287" cy="2673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4D5821-72D1-70C0-91AE-0EC6AC3E5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066" y="4055710"/>
            <a:ext cx="5588287" cy="27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1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A437-05EC-71CB-C7C6-03C5FC6FD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549" y="774368"/>
            <a:ext cx="4082902" cy="1143000"/>
          </a:xfrm>
        </p:spPr>
        <p:txBody>
          <a:bodyPr/>
          <a:lstStyle/>
          <a:p>
            <a:r>
              <a:rPr lang="en-CA" b="1" dirty="0"/>
              <a:t>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78E9B-D0F8-A925-EC43-4EBE78F50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0437" y="1213884"/>
            <a:ext cx="6402572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sz="4400" b="1" dirty="0">
                <a:solidFill>
                  <a:srgbClr val="00B050"/>
                </a:solidFill>
              </a:rPr>
              <a:t>Genome </a:t>
            </a:r>
            <a:r>
              <a:rPr lang="en-CA" sz="4800" b="1" dirty="0">
                <a:solidFill>
                  <a:srgbClr val="00B050"/>
                </a:solidFill>
              </a:rPr>
              <a:t>annotation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019CF0-B334-1709-E1DD-C0D9B73EDF2A}"/>
              </a:ext>
            </a:extLst>
          </p:cNvPr>
          <p:cNvSpPr txBox="1"/>
          <p:nvPr/>
        </p:nvSpPr>
        <p:spPr>
          <a:xfrm>
            <a:off x="130058" y="3042684"/>
            <a:ext cx="901394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u="sng" dirty="0">
                <a:solidFill>
                  <a:srgbClr val="FF0000"/>
                </a:solidFill>
              </a:rPr>
              <a:t>APOLOGY</a:t>
            </a:r>
            <a:r>
              <a:rPr lang="en-CA" sz="3200" b="1" dirty="0"/>
              <a:t>: NO AUTOANNOTATION SOFTWARE </a:t>
            </a:r>
          </a:p>
          <a:p>
            <a:r>
              <a:rPr lang="en-CA" sz="3200" b="1" dirty="0"/>
              <a:t>PACKAGE IS PERFECT.  YOU WILL NEED TO DO A LOT </a:t>
            </a:r>
          </a:p>
          <a:p>
            <a:r>
              <a:rPr lang="en-CA" sz="3200" b="1" dirty="0"/>
              <a:t>OF PROOFREADING TO ACHIEVE A HIGH-QUALITY </a:t>
            </a:r>
          </a:p>
          <a:p>
            <a:r>
              <a:rPr lang="en-CA" sz="3200" b="1" dirty="0"/>
              <a:t>ANNOTATED VIRAL GENOME</a:t>
            </a:r>
          </a:p>
        </p:txBody>
      </p:sp>
    </p:spTree>
    <p:extLst>
      <p:ext uri="{BB962C8B-B14F-4D97-AF65-F5344CB8AC3E}">
        <p14:creationId xmlns:p14="http://schemas.microsoft.com/office/powerpoint/2010/main" val="276752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25F2-46EC-6FB5-90DC-891ECD512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7" y="-278255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Find ORF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8D45F-5304-27D0-61D8-BE5AB0A3B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" y="570002"/>
            <a:ext cx="9039425" cy="1014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92D97D-6A81-C41A-EDBA-443424C13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741893" y="1322824"/>
            <a:ext cx="670618" cy="78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9AF20E-C58A-45F6-8B78-1FA1BD554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15" y="5327667"/>
            <a:ext cx="5285847" cy="182774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9329B16-2C0E-E529-A80A-82418EE22358}"/>
              </a:ext>
            </a:extLst>
          </p:cNvPr>
          <p:cNvGrpSpPr/>
          <p:nvPr/>
        </p:nvGrpSpPr>
        <p:grpSpPr>
          <a:xfrm>
            <a:off x="938069" y="2103180"/>
            <a:ext cx="7055213" cy="3224487"/>
            <a:chOff x="906170" y="2103180"/>
            <a:chExt cx="7055213" cy="322448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45DC50-BF94-CAFF-A3DB-92A0A1A04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170" y="2103180"/>
              <a:ext cx="7055213" cy="250837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C69C9F-A199-8F8B-B56C-6B0D05DD2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170" y="4611559"/>
              <a:ext cx="7055213" cy="716108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1970734-C4B6-169C-570A-CED290196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131575" y="2107939"/>
            <a:ext cx="670618" cy="7803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B1699C-A1F7-4576-E135-0748158734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3292" y="2492685"/>
            <a:ext cx="780356" cy="6706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02D5DB-C27C-0CCC-4A67-8CDA401BD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3282" y="4459878"/>
            <a:ext cx="780356" cy="670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4259BB0-8D94-D173-2C19-44015C23F8EA}"/>
              </a:ext>
            </a:extLst>
          </p:cNvPr>
          <p:cNvGrpSpPr/>
          <p:nvPr/>
        </p:nvGrpSpPr>
        <p:grpSpPr>
          <a:xfrm>
            <a:off x="6709852" y="5702932"/>
            <a:ext cx="1816589" cy="1077218"/>
            <a:chOff x="6709852" y="5702932"/>
            <a:chExt cx="1816589" cy="107721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28614D2-CF67-29FD-FED0-FF46970B3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9852" y="5906232"/>
              <a:ext cx="780356" cy="67061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37FADD-469B-D83D-20E3-1FF01DB60087}"/>
                </a:ext>
              </a:extLst>
            </p:cNvPr>
            <p:cNvSpPr txBox="1"/>
            <p:nvPr/>
          </p:nvSpPr>
          <p:spPr>
            <a:xfrm>
              <a:off x="7460123" y="5702932"/>
              <a:ext cx="106631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b="1" dirty="0"/>
                <a:t>Click </a:t>
              </a:r>
            </a:p>
            <a:p>
              <a:r>
                <a:rPr lang="en-CA" sz="3200" b="1" dirty="0"/>
                <a:t>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4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4D06-B490-BFB1-18B7-8D276459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3827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Find ORF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7EFC9-5B4C-C7D2-163E-9842F8407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41513"/>
            <a:ext cx="8348872" cy="323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36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0FAE2-0029-CE16-9BD8-810C0780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5725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Add new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CDB11-3719-AA8B-5412-AA8CED517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7" y="760230"/>
            <a:ext cx="8229600" cy="73896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Under “Actions” in the top bar choose: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81C21-57AB-95C5-F37B-63A27D301831}"/>
              </a:ext>
            </a:extLst>
          </p:cNvPr>
          <p:cNvSpPr txBox="1"/>
          <p:nvPr/>
        </p:nvSpPr>
        <p:spPr>
          <a:xfrm flipH="1">
            <a:off x="1544909" y="1499191"/>
            <a:ext cx="5483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CA" sz="3200" dirty="0"/>
              <a:t>“Add” and “New annotation”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13814D-92D7-9045-710A-18E69EE42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1107"/>
            <a:ext cx="8310960" cy="4447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C9ED5-3D0C-7ED1-6B90-28817F508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24705" y="3589578"/>
            <a:ext cx="780356" cy="670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9B4469-5A32-BEF3-8D5D-65395094C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59" y="2159837"/>
            <a:ext cx="780356" cy="670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C0865B-1FE7-25ED-60F6-1C7EE288E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883" y="5397415"/>
            <a:ext cx="780356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1F60-FEF1-6DE5-B5DD-3398522B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9357-7CF1-4CD1-F2B3-8C407D19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NCBI’s Genome Workbench – Windows, Mac, Ubuntu; discontinued 2024 (</a:t>
            </a:r>
            <a:r>
              <a:rPr lang="en-CA" dirty="0">
                <a:hlinkClick r:id="rId2"/>
              </a:rPr>
              <a:t>https://ftp.ncbi.nlm.nih.gov/toolbox/gbench/ver-3.9.1/</a:t>
            </a:r>
            <a:r>
              <a:rPr lang="en-CA" dirty="0"/>
              <a:t>)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DNA Master</a:t>
            </a:r>
          </a:p>
          <a:p>
            <a:pPr marL="0" indent="0">
              <a:buNone/>
            </a:pPr>
            <a:r>
              <a:rPr lang="en-CA" dirty="0">
                <a:hlinkClick r:id="rId3"/>
              </a:rPr>
              <a:t>https://phagesdb.org/DNAMaster/</a:t>
            </a:r>
            <a:r>
              <a:rPr lang="en-CA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CC8B9-C0E4-DC7E-DBFF-68A6433AF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375" y="5007778"/>
            <a:ext cx="3717249" cy="89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62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BBA2-1CAD-BDEF-8169-6C584F21B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72" y="-246357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ORF versus CDS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3D84A-2803-472F-8223-237CA5234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591" y="3488351"/>
            <a:ext cx="3112977" cy="1396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8ECF40-E255-0A4E-E56F-7C2184FB2BBD}"/>
              </a:ext>
            </a:extLst>
          </p:cNvPr>
          <p:cNvSpPr txBox="1"/>
          <p:nvPr/>
        </p:nvSpPr>
        <p:spPr>
          <a:xfrm>
            <a:off x="340235" y="723014"/>
            <a:ext cx="785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 Open Reading Frames vs Coding Sequences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E9182-B111-B134-8F64-B996D0581973}"/>
              </a:ext>
            </a:extLst>
          </p:cNvPr>
          <p:cNvSpPr txBox="1"/>
          <p:nvPr/>
        </p:nvSpPr>
        <p:spPr>
          <a:xfrm>
            <a:off x="340235" y="1472415"/>
            <a:ext cx="9104031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 DFAST identified 91 CDSs in </a:t>
            </a:r>
            <a:r>
              <a:rPr lang="en-CA" sz="3200" i="1" dirty="0"/>
              <a:t>Pseudomonas</a:t>
            </a:r>
            <a:r>
              <a:rPr lang="en-CA" sz="3200" dirty="0"/>
              <a:t> phage </a:t>
            </a:r>
            <a:br>
              <a:rPr lang="en-CA" sz="3200" dirty="0"/>
            </a:br>
            <a:r>
              <a:rPr lang="en-CA" sz="3200" dirty="0"/>
              <a:t>Jeff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 NCBI’s Open Reading Frame Finder “ORF finder”  </a:t>
            </a:r>
            <a:br>
              <a:rPr lang="en-CA" sz="3200" dirty="0"/>
            </a:br>
            <a:r>
              <a:rPr lang="en-CA" sz="3200" dirty="0"/>
              <a:t>ORFs found: 795 Genetic code: 11 Start codon: </a:t>
            </a:r>
            <a:br>
              <a:rPr lang="en-CA" sz="3200" dirty="0"/>
            </a:br>
            <a:r>
              <a:rPr lang="en-CA" sz="3200" dirty="0"/>
              <a:t>'ATG' and alternative codons</a:t>
            </a:r>
            <a:br>
              <a:rPr lang="en-CA" sz="3200" dirty="0"/>
            </a:br>
            <a:br>
              <a:rPr lang="en-CA" sz="3200" dirty="0"/>
            </a:br>
            <a:br>
              <a:rPr lang="en-CA" sz="3200" dirty="0"/>
            </a:br>
            <a:r>
              <a:rPr lang="en-CA" sz="3200" dirty="0">
                <a:hlinkClick r:id="rId3"/>
              </a:rPr>
              <a:t>https://www.ncbi.nlm.nih.gov/orffinder/</a:t>
            </a:r>
            <a:r>
              <a:rPr lang="en-CA" sz="32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 Basic difference is that CDSs are preceded by </a:t>
            </a:r>
            <a:br>
              <a:rPr lang="en-CA" sz="3200" dirty="0"/>
            </a:br>
            <a:r>
              <a:rPr lang="en-CA" sz="3200" dirty="0"/>
              <a:t>ribosome-binding sites</a:t>
            </a:r>
          </a:p>
        </p:txBody>
      </p:sp>
    </p:spTree>
    <p:extLst>
      <p:ext uri="{BB962C8B-B14F-4D97-AF65-F5344CB8AC3E}">
        <p14:creationId xmlns:p14="http://schemas.microsoft.com/office/powerpoint/2010/main" val="2054819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b="1" dirty="0">
                <a:solidFill>
                  <a:srgbClr val="00B050"/>
                </a:solidFill>
              </a:rPr>
              <a:t>CDS, ORF and Genes - optional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CA" altLang="en-US" sz="2800" dirty="0"/>
              <a:t>“Most protein sequences are derived from translations of </a:t>
            </a:r>
            <a:r>
              <a:rPr lang="en-CA" altLang="en-US" sz="2800" b="1" dirty="0" err="1"/>
              <a:t>C</a:t>
            </a:r>
            <a:r>
              <a:rPr lang="en-CA" altLang="en-US" sz="2800" dirty="0" err="1"/>
              <a:t>o</a:t>
            </a:r>
            <a:r>
              <a:rPr lang="en-CA" altLang="en-US" sz="2800" b="1" dirty="0" err="1"/>
              <a:t>D</a:t>
            </a:r>
            <a:r>
              <a:rPr lang="en-CA" altLang="en-US" sz="2800" dirty="0" err="1"/>
              <a:t>ing</a:t>
            </a:r>
            <a:r>
              <a:rPr lang="en-CA" altLang="en-US" sz="2800" dirty="0"/>
              <a:t> </a:t>
            </a:r>
            <a:r>
              <a:rPr lang="en-CA" altLang="en-US" sz="2800" b="1" dirty="0"/>
              <a:t>S</a:t>
            </a:r>
            <a:r>
              <a:rPr lang="en-CA" altLang="en-US" sz="2800" dirty="0"/>
              <a:t>equence (CDS) derived from gene predictions. A </a:t>
            </a:r>
            <a:r>
              <a:rPr lang="en-CA" altLang="en-US" sz="2800" b="1" dirty="0" err="1"/>
              <a:t>C</a:t>
            </a:r>
            <a:r>
              <a:rPr lang="en-CA" altLang="en-US" sz="2800" dirty="0" err="1"/>
              <a:t>o</a:t>
            </a:r>
            <a:r>
              <a:rPr lang="en-CA" altLang="en-US" sz="2800" b="1" dirty="0" err="1"/>
              <a:t>D</a:t>
            </a:r>
            <a:r>
              <a:rPr lang="en-CA" altLang="en-US" sz="2800" dirty="0" err="1"/>
              <a:t>ing</a:t>
            </a:r>
            <a:r>
              <a:rPr lang="en-CA" altLang="en-US" sz="2800" dirty="0"/>
              <a:t> </a:t>
            </a:r>
            <a:r>
              <a:rPr lang="en-CA" altLang="en-US" sz="2800" b="1" dirty="0"/>
              <a:t>S</a:t>
            </a:r>
            <a:r>
              <a:rPr lang="en-CA" altLang="en-US" sz="2800" dirty="0"/>
              <a:t>equence (CDS) is a region of DNA or RNA whose sequence determines the sequence of amino acids in a protein. It should not be mixed up with an </a:t>
            </a:r>
            <a:r>
              <a:rPr lang="en-CA" altLang="en-US" sz="2800" b="1" dirty="0"/>
              <a:t>O</a:t>
            </a:r>
            <a:r>
              <a:rPr lang="en-CA" altLang="en-US" sz="2800" dirty="0"/>
              <a:t>pen </a:t>
            </a:r>
            <a:r>
              <a:rPr lang="en-CA" altLang="en-US" sz="2800" b="1" dirty="0"/>
              <a:t>R</a:t>
            </a:r>
            <a:r>
              <a:rPr lang="en-CA" altLang="en-US" sz="2800" dirty="0"/>
              <a:t>eading </a:t>
            </a:r>
            <a:r>
              <a:rPr lang="en-CA" altLang="en-US" sz="2800" b="1" dirty="0"/>
              <a:t>F</a:t>
            </a:r>
            <a:r>
              <a:rPr lang="en-CA" altLang="en-US" sz="2800" dirty="0"/>
              <a:t>rame (ORF), which is a series of DNA codons that does not contain any STOP codons. </a:t>
            </a:r>
            <a:r>
              <a:rPr lang="en-CA" altLang="en-US" sz="2800" dirty="0">
                <a:solidFill>
                  <a:srgbClr val="FF0000"/>
                </a:solidFill>
              </a:rPr>
              <a:t>All CDS are ORFs, but not all ORFs are CDS</a:t>
            </a:r>
            <a:r>
              <a:rPr lang="en-CA" altLang="en-US" sz="2800" dirty="0"/>
              <a:t>...”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CA" altLang="en-US" sz="2800" dirty="0"/>
              <a:t>(</a:t>
            </a:r>
            <a:r>
              <a:rPr lang="en-CA" altLang="en-US" sz="2800" dirty="0">
                <a:hlinkClick r:id="rId2"/>
              </a:rPr>
              <a:t>https://www.uniprot.org/help/cds_protein_definition</a:t>
            </a:r>
            <a:r>
              <a:rPr lang="en-CA" altLang="en-US" sz="28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939091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ORF vs CDS 2 </a:t>
            </a:r>
            <a:r>
              <a:rPr lang="en-CA" altLang="en-US" b="1" dirty="0">
                <a:solidFill>
                  <a:srgbClr val="00B050"/>
                </a:solidFill>
              </a:rPr>
              <a:t>- optional</a:t>
            </a:r>
            <a:endParaRPr lang="en-CA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196752"/>
            <a:ext cx="8784976" cy="5257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CA" dirty="0"/>
              <a:t> an ORF is a sequence that has a length divisible by three and is bounded by stop codons</a:t>
            </a:r>
          </a:p>
          <a:p>
            <a:pPr>
              <a:buFont typeface="Wingdings" pitchFamily="2" charset="2"/>
              <a:buChar char="q"/>
            </a:pPr>
            <a:r>
              <a:rPr lang="en-CA" dirty="0"/>
              <a:t> stop codons -  TAA, TAG or TGA</a:t>
            </a:r>
          </a:p>
          <a:p>
            <a:pPr>
              <a:buFont typeface="Wingdings" pitchFamily="2" charset="2"/>
              <a:buChar char="q"/>
            </a:pPr>
            <a:r>
              <a:rPr lang="en-CA" dirty="0"/>
              <a:t> may not specify a protein </a:t>
            </a:r>
          </a:p>
          <a:p>
            <a:pPr marL="0" indent="0">
              <a:buNone/>
            </a:pPr>
            <a:r>
              <a:rPr lang="en-CA" sz="2800" dirty="0"/>
              <a:t>(</a:t>
            </a:r>
            <a:r>
              <a:rPr lang="de-DE" sz="2800" dirty="0"/>
              <a:t>Sieber P, Platzer M, Schuster S. 2018. </a:t>
            </a:r>
            <a:r>
              <a:rPr lang="en-CA" sz="2800" dirty="0"/>
              <a:t>The Definition of Open Reading Frame Revisited. Trends in Genetics, 34 (3): 167-170)</a:t>
            </a:r>
          </a:p>
          <a:p>
            <a:pPr marL="0" indent="0">
              <a:buNone/>
            </a:pPr>
            <a:endParaRPr lang="en-CA" sz="3000" dirty="0"/>
          </a:p>
        </p:txBody>
      </p:sp>
    </p:spTree>
    <p:extLst>
      <p:ext uri="{BB962C8B-B14F-4D97-AF65-F5344CB8AC3E}">
        <p14:creationId xmlns:p14="http://schemas.microsoft.com/office/powerpoint/2010/main" val="2698015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79" y="484907"/>
            <a:ext cx="6603441" cy="4239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79695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CDS </a:t>
            </a:r>
            <a:r>
              <a:rPr lang="en-CA" altLang="en-US" b="1" dirty="0">
                <a:solidFill>
                  <a:srgbClr val="00B050"/>
                </a:solidFill>
              </a:rPr>
              <a:t>- optional</a:t>
            </a:r>
            <a:endParaRPr lang="en-CA" b="1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10273B-2444-4EA6-90F2-E939AD1973EB}"/>
              </a:ext>
            </a:extLst>
          </p:cNvPr>
          <p:cNvSpPr txBox="1"/>
          <p:nvPr/>
        </p:nvSpPr>
        <p:spPr>
          <a:xfrm>
            <a:off x="138223" y="5187159"/>
            <a:ext cx="58665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/>
              <a:t>N.B.  </a:t>
            </a:r>
            <a:r>
              <a:rPr lang="en-CA" sz="3200" dirty="0"/>
              <a:t>No matter what the “start” </a:t>
            </a:r>
            <a:br>
              <a:rPr lang="en-CA" sz="3200" dirty="0"/>
            </a:br>
            <a:r>
              <a:rPr lang="en-CA" sz="3200" dirty="0"/>
              <a:t>codon it is always translated as M </a:t>
            </a:r>
            <a:br>
              <a:rPr lang="en-CA" sz="3200" dirty="0"/>
            </a:br>
            <a:r>
              <a:rPr lang="en-CA" sz="3200" dirty="0"/>
              <a:t>(Met, methionine)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D657F-7A72-E324-1B3C-860796872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254" y="4294293"/>
            <a:ext cx="2538523" cy="256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E1AB-9214-733A-0F9D-226465DDB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8" y="-20382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File format interconversions - PART 2C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56F5C-4415-1EC3-F38E-06508F04F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Genome2D – conversion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</a:t>
            </a:r>
            <a:r>
              <a:rPr lang="en-CA" dirty="0" err="1"/>
              <a:t>Baerends</a:t>
            </a:r>
            <a:r>
              <a:rPr lang="en-CA" dirty="0"/>
              <a:t> RJ et al. 2004. Genome Biol. </a:t>
            </a:r>
            <a:r>
              <a:rPr lang="en-CA" b="1" dirty="0"/>
              <a:t>5(5): </a:t>
            </a:r>
            <a:r>
              <a:rPr lang="en-CA" dirty="0"/>
              <a:t>R37. </a:t>
            </a:r>
            <a:r>
              <a:rPr lang="en-CA" dirty="0" err="1"/>
              <a:t>doi</a:t>
            </a:r>
            <a:r>
              <a:rPr lang="en-CA" dirty="0"/>
              <a:t>: 10.1186/gb-2004-5-5-r37. PMID: 15128451.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>
                <a:hlinkClick r:id="rId2"/>
              </a:rPr>
              <a:t> http://genome2d.molgenrug.nl/g2d_tools_</a:t>
            </a:r>
            <a:br>
              <a:rPr lang="en-CA" dirty="0">
                <a:hlinkClick r:id="rId2"/>
              </a:rPr>
            </a:br>
            <a:r>
              <a:rPr lang="en-CA" dirty="0">
                <a:hlinkClick r:id="rId2"/>
              </a:rPr>
              <a:t>conversions.html</a:t>
            </a:r>
            <a:r>
              <a:rPr lang="en-CA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</a:t>
            </a:r>
            <a:r>
              <a:rPr lang="en-CA" b="1" dirty="0"/>
              <a:t>Warning</a:t>
            </a:r>
            <a:r>
              <a:rPr lang="en-CA" dirty="0"/>
              <a:t>: is the conversion what you expected?  Are there any spurious characters? Do all the proteins begin with M? </a:t>
            </a:r>
          </a:p>
          <a:p>
            <a:pPr>
              <a:buFont typeface="Wingdings" panose="05000000000000000000" pitchFamily="2" charset="2"/>
              <a:buChar char="q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8149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7C198-3581-C43B-AC10-EA0B9C5D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D07D1-E944-1923-BF4E-77832AD93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42" y="2660798"/>
            <a:ext cx="8229600" cy="15364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use UGENE to examine/alter start of this gene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manually change start in Notepad/Notepad++</a:t>
            </a:r>
          </a:p>
        </p:txBody>
      </p:sp>
    </p:spTree>
    <p:extLst>
      <p:ext uri="{BB962C8B-B14F-4D97-AF65-F5344CB8AC3E}">
        <p14:creationId xmlns:p14="http://schemas.microsoft.com/office/powerpoint/2010/main" val="2389901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0B20-26B7-D984-7DA7-C7C8B41A0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6358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4A053-C1A6-D4F2-BA32-941AAAD5A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12" y="694624"/>
            <a:ext cx="8886162" cy="570617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Online primary genome annotation with </a:t>
            </a:r>
            <a:br>
              <a:rPr lang="en-CA" dirty="0"/>
            </a:br>
            <a:r>
              <a:rPr lang="en-CA" dirty="0"/>
              <a:t>DFAST, PHAROKKA or RAST – </a:t>
            </a:r>
            <a:r>
              <a:rPr lang="en-CA" b="1" dirty="0"/>
              <a:t>PART 2A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Massaging *.</a:t>
            </a:r>
            <a:r>
              <a:rPr lang="en-CA" dirty="0" err="1"/>
              <a:t>gbk</a:t>
            </a:r>
            <a:r>
              <a:rPr lang="en-CA" dirty="0"/>
              <a:t> file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Identification of missing coding sequences using </a:t>
            </a:r>
            <a:br>
              <a:rPr lang="en-CA" dirty="0"/>
            </a:br>
            <a:r>
              <a:rPr lang="en-CA" dirty="0"/>
              <a:t>UGENE or </a:t>
            </a:r>
            <a:r>
              <a:rPr lang="en-CA" dirty="0" err="1"/>
              <a:t>Geneious</a:t>
            </a:r>
            <a:r>
              <a:rPr lang="en-CA" dirty="0"/>
              <a:t> Prime –  </a:t>
            </a:r>
            <a:r>
              <a:rPr lang="en-CA" b="1" dirty="0"/>
              <a:t>PART 2B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GenBank file types &amp; their interconversion</a:t>
            </a:r>
            <a:br>
              <a:rPr lang="en-CA" dirty="0"/>
            </a:br>
            <a:r>
              <a:rPr lang="en-CA" dirty="0"/>
              <a:t>–  </a:t>
            </a:r>
            <a:r>
              <a:rPr lang="en-CA" b="1" dirty="0"/>
              <a:t>PART 2C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Examination of proteins for conserved motifs</a:t>
            </a:r>
          </a:p>
          <a:p>
            <a:pPr marL="0" indent="0">
              <a:buNone/>
            </a:pPr>
            <a:r>
              <a:rPr lang="en-CA" dirty="0"/>
              <a:t>    –  </a:t>
            </a:r>
            <a:r>
              <a:rPr lang="en-CA" b="1" dirty="0"/>
              <a:t>PART 2D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Updated GenBank  flatfile (*.</a:t>
            </a:r>
            <a:r>
              <a:rPr lang="en-CA" dirty="0" err="1"/>
              <a:t>gbk</a:t>
            </a:r>
            <a:r>
              <a:rPr lang="en-CA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1C491-9E6F-942F-76A3-63F1E66C7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69" y="3020254"/>
            <a:ext cx="1285212" cy="1285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80A6CD-B174-ECD5-C676-3186DC697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578" y="1318596"/>
            <a:ext cx="2359810" cy="659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5D8FF6-02B3-BB51-1FB5-A1E355B32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733" y="4752753"/>
            <a:ext cx="2105247" cy="210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4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72F1-A5B7-5552-87F7-460511DD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5725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BLASTp as an annotation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42934-BB0A-A642-4B1E-2A5CE6100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6044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run your proteins against Caudoviricetes (taxid:2731619)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always compare size of your protein with the consensus of its NCBI “hits”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don’t concentrate on first “hit” since it may say “DNA polymerase” while all the rest say “hypothetical protein”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Geneious has a very useful BLAST tool; more user friendly than NCBI BLAST </a:t>
            </a:r>
          </a:p>
        </p:txBody>
      </p:sp>
    </p:spTree>
    <p:extLst>
      <p:ext uri="{BB962C8B-B14F-4D97-AF65-F5344CB8AC3E}">
        <p14:creationId xmlns:p14="http://schemas.microsoft.com/office/powerpoint/2010/main" val="3534322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What do I call my gene product (i.e. protein)?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0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CA" altLang="en-US" dirty="0">
                <a:sym typeface="Symbol" pitchFamily="18" charset="2"/>
              </a:rPr>
              <a:t>“phage hypothetical protein” – redundant, all these proteins are “phage proteins”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CA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CA" altLang="en-US" dirty="0">
                <a:sym typeface="Symbol" pitchFamily="18" charset="2"/>
              </a:rPr>
              <a:t>“gp87” (</a:t>
            </a:r>
            <a:r>
              <a:rPr lang="en-CA" altLang="en-US" dirty="0" err="1">
                <a:sym typeface="Symbol" pitchFamily="18" charset="2"/>
              </a:rPr>
              <a:t>gp</a:t>
            </a:r>
            <a:r>
              <a:rPr lang="en-CA" altLang="en-US" dirty="0">
                <a:sym typeface="Symbol" pitchFamily="18" charset="2"/>
              </a:rPr>
              <a:t> = gene product)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645024"/>
            <a:ext cx="841794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CA" sz="3200" dirty="0"/>
              <a:t> gp200 describes radically different proteins in </a:t>
            </a:r>
            <a:br>
              <a:rPr lang="en-CA" sz="3200" dirty="0"/>
            </a:br>
            <a:r>
              <a:rPr lang="en-CA" sz="3200" i="1" dirty="0"/>
              <a:t>Listeria, Enterococcus, Mycobacterium, </a:t>
            </a:r>
            <a:br>
              <a:rPr lang="en-CA" sz="3200" i="1" dirty="0"/>
            </a:br>
            <a:r>
              <a:rPr lang="en-CA" sz="3200" i="1" dirty="0"/>
              <a:t>Rhodococcus, </a:t>
            </a:r>
            <a:r>
              <a:rPr lang="en-CA" sz="3200" i="1" dirty="0" err="1"/>
              <a:t>Sphingomonas</a:t>
            </a:r>
            <a:r>
              <a:rPr lang="en-CA" sz="3200" i="1" dirty="0"/>
              <a:t>, Pseudomonas, </a:t>
            </a:r>
          </a:p>
          <a:p>
            <a:r>
              <a:rPr lang="en-CA" sz="3200" i="1" dirty="0"/>
              <a:t>     Bacillus </a:t>
            </a:r>
            <a:r>
              <a:rPr lang="en-CA" sz="3200" dirty="0"/>
              <a:t>and </a:t>
            </a:r>
            <a:r>
              <a:rPr lang="en-CA" sz="3200" i="1" dirty="0"/>
              <a:t>Synechococcus</a:t>
            </a:r>
            <a:r>
              <a:rPr lang="en-CA" sz="3200" dirty="0"/>
              <a:t> phage genomes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CA" sz="3200" dirty="0"/>
              <a:t>Add /note=“similar to gp43 of Escherichia </a:t>
            </a:r>
            <a:br>
              <a:rPr lang="en-CA" sz="3200" dirty="0"/>
            </a:br>
            <a:r>
              <a:rPr lang="en-CA" sz="3200" dirty="0"/>
              <a:t>phage T4”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90056" y="2511692"/>
            <a:ext cx="4608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en-US" sz="3000" dirty="0">
                <a:sym typeface="Symbol" pitchFamily="18" charset="2"/>
              </a:rPr>
              <a:t> hypothetical protein</a:t>
            </a:r>
            <a:endParaRPr lang="en-CA" sz="3000" dirty="0"/>
          </a:p>
        </p:txBody>
      </p:sp>
    </p:spTree>
    <p:extLst>
      <p:ext uri="{BB962C8B-B14F-4D97-AF65-F5344CB8AC3E}">
        <p14:creationId xmlns:p14="http://schemas.microsoft.com/office/powerpoint/2010/main" val="374763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28" y="-191394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Gene Product Nomenclature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32" y="951606"/>
            <a:ext cx="8579296" cy="5906394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/product=“</a:t>
            </a:r>
            <a:r>
              <a:rPr lang="en-CA" dirty="0" err="1"/>
              <a:t>UboA</a:t>
            </a:r>
            <a:r>
              <a:rPr lang="en-CA" dirty="0"/>
              <a:t>”; “</a:t>
            </a:r>
            <a:r>
              <a:rPr lang="en-CA" dirty="0" err="1"/>
              <a:t>Mcp</a:t>
            </a:r>
            <a:r>
              <a:rPr lang="en-CA" dirty="0"/>
              <a:t>”; “</a:t>
            </a:r>
            <a:r>
              <a:rPr lang="en-CA" dirty="0" err="1"/>
              <a:t>NrdA</a:t>
            </a:r>
            <a:r>
              <a:rPr lang="en-CA" dirty="0"/>
              <a:t>”; “hypothetical protein SA5_0153/152”; “ORF184” (as bad as gp184); “RNAP1”; "32 </a:t>
            </a:r>
            <a:r>
              <a:rPr lang="en-CA" dirty="0" err="1"/>
              <a:t>kDa</a:t>
            </a:r>
            <a:r>
              <a:rPr lang="en-CA" dirty="0"/>
              <a:t> protein”</a:t>
            </a:r>
          </a:p>
          <a:p>
            <a:pPr>
              <a:buFont typeface="Wingdings" panose="05000000000000000000" pitchFamily="2" charset="2"/>
              <a:buChar char="q"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</a:t>
            </a:r>
            <a:r>
              <a:rPr lang="en-CA" b="1" dirty="0">
                <a:solidFill>
                  <a:srgbClr val="FF0000"/>
                </a:solidFill>
              </a:rPr>
              <a:t>N.B. </a:t>
            </a:r>
            <a:r>
              <a:rPr lang="en-CA" dirty="0"/>
              <a:t>Unless you are a bioinformatician or biostatistician be very conservative in recording “hits.” Could you convince your grand-</a:t>
            </a:r>
            <a:br>
              <a:rPr lang="en-CA" dirty="0"/>
            </a:br>
            <a:r>
              <a:rPr lang="en-CA" dirty="0"/>
              <a:t>mother?, if not, list as a “hypothetical </a:t>
            </a:r>
            <a:br>
              <a:rPr lang="en-CA" dirty="0"/>
            </a:br>
            <a:r>
              <a:rPr lang="en-CA" dirty="0"/>
              <a:t>protein” but do take a stand -“putative </a:t>
            </a:r>
            <a:br>
              <a:rPr lang="en-CA" dirty="0"/>
            </a:br>
            <a:r>
              <a:rPr lang="en-CA" dirty="0"/>
              <a:t>DNA polymerase” is cowardly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“Grandmother rule”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3E38B-AA13-9B96-EE94-372C42FAE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723" y="4193927"/>
            <a:ext cx="1916925" cy="2538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42590D-2B4E-F619-CD80-992D3F80B0D6}"/>
              </a:ext>
            </a:extLst>
          </p:cNvPr>
          <p:cNvSpPr txBox="1"/>
          <p:nvPr/>
        </p:nvSpPr>
        <p:spPr>
          <a:xfrm>
            <a:off x="1299641" y="2202236"/>
            <a:ext cx="75620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200" dirty="0"/>
              <a:t>Bad because they don`t mean anything to </a:t>
            </a:r>
            <a:br>
              <a:rPr lang="en-CA" sz="3200" dirty="0"/>
            </a:br>
            <a:r>
              <a:rPr lang="en-CA" sz="3200" dirty="0"/>
              <a:t>the casual (or informed) reader.</a:t>
            </a:r>
          </a:p>
          <a:p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11083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779261" y="-292395"/>
            <a:ext cx="7793038" cy="1462088"/>
          </a:xfrm>
        </p:spPr>
        <p:txBody>
          <a:bodyPr/>
          <a:lstStyle/>
          <a:p>
            <a:pPr eaLnBrk="1" hangingPunct="1"/>
            <a:r>
              <a:rPr lang="en-CA" altLang="en-US" b="1" dirty="0">
                <a:solidFill>
                  <a:srgbClr val="00B050"/>
                </a:solidFill>
              </a:rPr>
              <a:t>Use Consistent Nomenclature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2650" y="816023"/>
            <a:ext cx="8931349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q"/>
            </a:pPr>
            <a:r>
              <a:rPr lang="en-CA" altLang="en-US" dirty="0"/>
              <a:t>All of these describe homologs of the products related to the coliphage T4 </a:t>
            </a:r>
            <a:r>
              <a:rPr lang="en-CA" altLang="en-US" i="1" dirty="0" err="1"/>
              <a:t>rIIA</a:t>
            </a:r>
            <a:r>
              <a:rPr lang="en-CA" altLang="en-US" dirty="0"/>
              <a:t> protein!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500833" y="2185870"/>
            <a:ext cx="8071466" cy="4093428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 dirty="0" err="1"/>
              <a:t>rIIA</a:t>
            </a:r>
            <a:r>
              <a:rPr lang="en-CA" altLang="en-US" sz="2000" dirty="0"/>
              <a:t> protector from prophage-induced early lysis</a:t>
            </a:r>
          </a:p>
          <a:p>
            <a:pPr eaLnBrk="1" hangingPunct="1"/>
            <a:r>
              <a:rPr lang="en-CA" altLang="en-US" sz="2000" dirty="0"/>
              <a:t>protector from prophage-induced early lysis</a:t>
            </a:r>
          </a:p>
          <a:p>
            <a:pPr eaLnBrk="1" hangingPunct="1"/>
            <a:r>
              <a:rPr lang="en-CA" altLang="en-US" sz="2000" dirty="0"/>
              <a:t>protector from prophage-induced early lysis </a:t>
            </a:r>
            <a:r>
              <a:rPr lang="en-CA" altLang="en-US" sz="2000" dirty="0" err="1"/>
              <a:t>rIIA</a:t>
            </a:r>
            <a:r>
              <a:rPr lang="en-CA" altLang="en-US" sz="2000" dirty="0"/>
              <a:t> </a:t>
            </a:r>
          </a:p>
          <a:p>
            <a:pPr eaLnBrk="1" hangingPunct="1"/>
            <a:r>
              <a:rPr lang="en-CA" altLang="en-US" sz="2000" dirty="0"/>
              <a:t>membrane-associated affects host membrane ATPase</a:t>
            </a:r>
          </a:p>
          <a:p>
            <a:pPr eaLnBrk="1" hangingPunct="1"/>
            <a:r>
              <a:rPr lang="en-CA" altLang="en-US" sz="2000" dirty="0" err="1"/>
              <a:t>rIIA</a:t>
            </a:r>
            <a:r>
              <a:rPr lang="en-CA" altLang="en-US" sz="2000" dirty="0"/>
              <a:t> membrane-associated affects host membrane ATPase 	</a:t>
            </a:r>
          </a:p>
          <a:p>
            <a:pPr eaLnBrk="1" hangingPunct="1"/>
            <a:r>
              <a:rPr lang="en-CA" altLang="en-US" sz="2000" dirty="0"/>
              <a:t>phage </a:t>
            </a:r>
            <a:r>
              <a:rPr lang="en-CA" altLang="en-US" sz="2000" dirty="0" err="1"/>
              <a:t>rIIA</a:t>
            </a:r>
            <a:r>
              <a:rPr lang="en-CA" altLang="en-US" sz="2000" dirty="0"/>
              <a:t> lysis inhibitor </a:t>
            </a:r>
          </a:p>
          <a:p>
            <a:pPr eaLnBrk="1" hangingPunct="1"/>
            <a:r>
              <a:rPr lang="en-CA" altLang="en-US" sz="2000" dirty="0" err="1"/>
              <a:t>rIIA</a:t>
            </a:r>
            <a:r>
              <a:rPr lang="en-CA" altLang="en-US" sz="2000" dirty="0"/>
              <a:t> protector</a:t>
            </a:r>
          </a:p>
          <a:p>
            <a:pPr eaLnBrk="1" hangingPunct="1"/>
            <a:r>
              <a:rPr lang="en-CA" altLang="en-US" sz="2000" dirty="0" err="1"/>
              <a:t>rIIA</a:t>
            </a:r>
            <a:endParaRPr lang="en-CA" altLang="en-US" sz="2000" dirty="0"/>
          </a:p>
          <a:p>
            <a:pPr eaLnBrk="1" hangingPunct="1"/>
            <a:r>
              <a:rPr lang="en-CA" altLang="en-US" sz="2000" dirty="0" err="1"/>
              <a:t>rIIA</a:t>
            </a:r>
            <a:r>
              <a:rPr lang="en-CA" altLang="en-US" sz="2000" dirty="0"/>
              <a:t> protein 	</a:t>
            </a:r>
          </a:p>
          <a:p>
            <a:pPr eaLnBrk="1" hangingPunct="1"/>
            <a:r>
              <a:rPr lang="en-CA" altLang="en-US" sz="2000" dirty="0"/>
              <a:t>membrane integrity protector</a:t>
            </a:r>
          </a:p>
          <a:p>
            <a:pPr eaLnBrk="1" hangingPunct="1"/>
            <a:r>
              <a:rPr lang="en-CA" altLang="en-US" sz="2000" dirty="0"/>
              <a:t>hypothetical protein</a:t>
            </a:r>
          </a:p>
          <a:p>
            <a:pPr eaLnBrk="1" hangingPunct="1"/>
            <a:r>
              <a:rPr lang="en-CA" altLang="en-US" sz="2000" dirty="0"/>
              <a:t>unnamed protein product 	      </a:t>
            </a:r>
            <a:r>
              <a:rPr lang="en-CA" altLang="en-US" sz="2000" dirty="0">
                <a:solidFill>
                  <a:schemeClr val="hlink"/>
                </a:solidFill>
              </a:rPr>
              <a:t>!!!!!!</a:t>
            </a:r>
          </a:p>
          <a:p>
            <a:pPr eaLnBrk="1" hangingPunct="1"/>
            <a:r>
              <a:rPr lang="en-CA" altLang="en-US" sz="2000" dirty="0"/>
              <a:t>protein of unknown function</a:t>
            </a:r>
          </a:p>
        </p:txBody>
      </p:sp>
    </p:spTree>
    <p:extLst>
      <p:ext uri="{BB962C8B-B14F-4D97-AF65-F5344CB8AC3E}">
        <p14:creationId xmlns:p14="http://schemas.microsoft.com/office/powerpoint/2010/main" val="2490165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b="1" dirty="0">
                <a:solidFill>
                  <a:srgbClr val="00B050"/>
                </a:solidFill>
              </a:rPr>
              <a:t>Nomenclature Sins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CA" altLang="en-US" dirty="0"/>
              <a:t>hypothetical protein </a:t>
            </a:r>
            <a:r>
              <a:rPr lang="en-CA" altLang="en-US" dirty="0">
                <a:sym typeface="Symbol" pitchFamily="18" charset="2"/>
              </a:rPr>
              <a:t> DNA polymerase with no or poor quality evidence is far worse than: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CA" altLang="en-US" dirty="0">
                <a:sym typeface="Symbol" pitchFamily="18" charset="2"/>
              </a:rPr>
              <a:t>          DNA polymerase  hypothetical protein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CA" altLang="en-US" dirty="0">
                <a:sym typeface="Symbol" pitchFamily="18" charset="2"/>
              </a:rPr>
              <a:t>Miss-annotation creep  database poisoning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CA" altLang="en-US" dirty="0"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CA" altLang="en-US" dirty="0">
                <a:sym typeface="Symbol" pitchFamily="18" charset="2"/>
              </a:rPr>
              <a:t>Be cautious about employing BLASTp hits in naming proteins – is there additional evidence to back the designation up?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CA" altLang="en-US" sz="2800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9295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2022" y="484355"/>
            <a:ext cx="8699955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 err="1"/>
              <a:t>UniProt</a:t>
            </a:r>
            <a:r>
              <a:rPr lang="en-CA" dirty="0"/>
              <a:t> Knowledgebase (</a:t>
            </a:r>
            <a:r>
              <a:rPr lang="en-CA" dirty="0" err="1"/>
              <a:t>UniProtKB</a:t>
            </a:r>
            <a:r>
              <a:rPr lang="en-CA" dirty="0"/>
              <a:t>) is a catalog of information on proteins with is manually curated and reviewed (check </a:t>
            </a:r>
            <a:r>
              <a:rPr lang="en-CA" b="1" dirty="0"/>
              <a:t>Proteomes</a:t>
            </a:r>
            <a:r>
              <a:rPr lang="en-CA" dirty="0"/>
              <a:t>). (</a:t>
            </a:r>
            <a:r>
              <a:rPr lang="en-CA" dirty="0">
                <a:hlinkClick r:id="rId2"/>
              </a:rPr>
              <a:t>https://www.uniprot.org/</a:t>
            </a:r>
            <a:r>
              <a:rPr lang="en-CA" dirty="0"/>
              <a:t>). Includes a BLAST feature.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Resources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95518-EA8C-4EF1-9A48-5110AEA6E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2991862"/>
            <a:ext cx="7448550" cy="3581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68D155-166C-44E6-A56E-C87D5D958DF6}"/>
              </a:ext>
            </a:extLst>
          </p:cNvPr>
          <p:cNvSpPr txBox="1"/>
          <p:nvPr/>
        </p:nvSpPr>
        <p:spPr>
          <a:xfrm>
            <a:off x="1217121" y="6223755"/>
            <a:ext cx="6912768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CA" sz="3200" dirty="0"/>
              <a:t>e.g. “capsid protein” versus head protein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2F8E87-A447-47F9-A626-EA2F7BC277A6}"/>
              </a:ext>
            </a:extLst>
          </p:cNvPr>
          <p:cNvSpPr/>
          <p:nvPr/>
        </p:nvSpPr>
        <p:spPr>
          <a:xfrm>
            <a:off x="2915816" y="4748694"/>
            <a:ext cx="504056" cy="225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381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4045" y="620688"/>
            <a:ext cx="8363272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</a:t>
            </a:r>
            <a:r>
              <a:rPr lang="en-CA" dirty="0" err="1"/>
              <a:t>ViralZone</a:t>
            </a:r>
            <a:r>
              <a:rPr lang="en-CA" dirty="0"/>
              <a:t> (</a:t>
            </a:r>
            <a:r>
              <a:rPr lang="en-CA" sz="3000" dirty="0">
                <a:hlinkClick r:id="rId2"/>
              </a:rPr>
              <a:t>https://viralzone.expasy.org/</a:t>
            </a:r>
            <a:r>
              <a:rPr lang="en-CA" sz="3000" dirty="0"/>
              <a:t>) </a:t>
            </a:r>
            <a:r>
              <a:rPr lang="en-CA" dirty="0"/>
              <a:t>- a knowledge resource to understand virus diversity. Click on proteome for any viral genus.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Linked to </a:t>
            </a:r>
            <a:r>
              <a:rPr lang="en-CA" dirty="0" err="1"/>
              <a:t>UniProt</a:t>
            </a:r>
            <a:r>
              <a:rPr lang="en-CA" dirty="0"/>
              <a:t> Knowledgebase (</a:t>
            </a:r>
            <a:r>
              <a:rPr lang="en-CA" dirty="0" err="1"/>
              <a:t>UniProtKB</a:t>
            </a:r>
            <a:r>
              <a:rPr lang="en-CA" dirty="0"/>
              <a:t>)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Resources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FFB5F-DE15-4B91-A8D7-71D8407DD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883669"/>
            <a:ext cx="51435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71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D805-A609-6E09-5015-6BD5CFBE4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14460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Extending the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4303B-4975-2605-02EC-C365E8162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18" y="792129"/>
            <a:ext cx="8450194" cy="34502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using the </a:t>
            </a:r>
            <a:r>
              <a:rPr lang="en-CA" dirty="0" err="1"/>
              <a:t>phage_proteins.faa</a:t>
            </a:r>
            <a:r>
              <a:rPr lang="en-CA" dirty="0"/>
              <a:t> file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general protein motif searches: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87726-9D54-2459-E301-25EB2CBD15EE}"/>
              </a:ext>
            </a:extLst>
          </p:cNvPr>
          <p:cNvSpPr txBox="1"/>
          <p:nvPr/>
        </p:nvSpPr>
        <p:spPr>
          <a:xfrm>
            <a:off x="699005" y="2649277"/>
            <a:ext cx="826546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200" dirty="0"/>
              <a:t>Batch Web CD-Search Tool - </a:t>
            </a:r>
            <a:r>
              <a:rPr lang="en-CA" sz="3200" dirty="0">
                <a:hlinkClick r:id="rId2"/>
              </a:rPr>
              <a:t>https://www.ncbi.</a:t>
            </a:r>
            <a:br>
              <a:rPr lang="en-CA" sz="3200" dirty="0">
                <a:hlinkClick r:id="rId2"/>
              </a:rPr>
            </a:br>
            <a:r>
              <a:rPr lang="en-CA" sz="3200" dirty="0">
                <a:hlinkClick r:id="rId2"/>
              </a:rPr>
              <a:t>nlm.nih.gov/Structure/bwrpsb/</a:t>
            </a:r>
            <a:r>
              <a:rPr lang="en-CA" sz="3200" dirty="0" err="1">
                <a:hlinkClick r:id="rId2"/>
              </a:rPr>
              <a:t>bwrpsb.cgi</a:t>
            </a:r>
            <a:r>
              <a:rPr lang="en-CA" sz="3200" dirty="0"/>
              <a:t> </a:t>
            </a:r>
            <a:br>
              <a:rPr lang="en-CA" sz="3200" dirty="0"/>
            </a:br>
            <a:r>
              <a:rPr lang="en-CA" sz="3200" dirty="0"/>
              <a:t>Change “Expect value” to 0.00001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200" dirty="0"/>
              <a:t> </a:t>
            </a:r>
            <a:r>
              <a:rPr lang="en-CA" sz="3200" dirty="0" err="1"/>
              <a:t>InterPro</a:t>
            </a:r>
            <a:r>
              <a:rPr lang="en-CA" sz="3200" dirty="0"/>
              <a:t> - </a:t>
            </a:r>
            <a:r>
              <a:rPr lang="en-CA" sz="3200" dirty="0">
                <a:hlinkClick r:id="rId3"/>
              </a:rPr>
              <a:t>https://www.ebi.ac.uk/interpro/</a:t>
            </a:r>
            <a:r>
              <a:rPr lang="en-CA" sz="32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sz="32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sz="32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sz="3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200" dirty="0"/>
              <a:t> Open latter results (*.</a:t>
            </a:r>
            <a:r>
              <a:rPr lang="en-CA" sz="3200" dirty="0" err="1"/>
              <a:t>tsv</a:t>
            </a:r>
            <a:r>
              <a:rPr lang="en-CA" sz="3200" dirty="0"/>
              <a:t>) in Excel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9D477A-9C42-A2EC-A478-47FD6DD0F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30" y="1992071"/>
            <a:ext cx="6358270" cy="657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970737-C1BE-9977-4CAA-1AF9E4155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530" y="4711380"/>
            <a:ext cx="2622685" cy="9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9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FA6C-96BA-938C-77F1-F2E4FF8C0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9399"/>
            <a:ext cx="8229600" cy="1143000"/>
          </a:xfrm>
        </p:spPr>
        <p:txBody>
          <a:bodyPr/>
          <a:lstStyle/>
          <a:p>
            <a:r>
              <a:rPr lang="en-CA" b="1" dirty="0" err="1">
                <a:solidFill>
                  <a:srgbClr val="00B050"/>
                </a:solidFill>
              </a:rPr>
              <a:t>InterPro</a:t>
            </a:r>
            <a:endParaRPr lang="en-CA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14A19-7228-F2E1-9DCC-80E504FA3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1291854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Under “Advanced options” consider running </a:t>
            </a:r>
          </a:p>
          <a:p>
            <a:pPr marL="0" indent="0">
              <a:buNone/>
            </a:pPr>
            <a:r>
              <a:rPr lang="en-CA" dirty="0"/>
              <a:t>separately: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F9756-36AC-A6FA-2070-23DFA0B61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762653"/>
            <a:ext cx="9144000" cy="1324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519E2F-3412-8730-24DF-E0AF006AB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9755"/>
            <a:ext cx="9144000" cy="131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17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451DDD-710A-B5A3-F47C-B2496B239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1" t="6290" r="7093" b="8158"/>
          <a:stretch/>
        </p:blipFill>
        <p:spPr>
          <a:xfrm>
            <a:off x="7331854" y="0"/>
            <a:ext cx="1533138" cy="1985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5D6558-E63A-F2E4-AD4D-DB38EC4F7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1507" y="-219529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Transmembrane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F808D-758C-16A6-85D4-6C625006E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52" y="737153"/>
            <a:ext cx="8491955" cy="612084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using the </a:t>
            </a:r>
            <a:r>
              <a:rPr lang="en-CA" dirty="0" err="1"/>
              <a:t>protein.faa</a:t>
            </a:r>
            <a:r>
              <a:rPr lang="en-CA" dirty="0"/>
              <a:t> file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a good resource: </a:t>
            </a:r>
          </a:p>
          <a:p>
            <a:pPr>
              <a:buFont typeface="Wingdings" panose="05000000000000000000" pitchFamily="2" charset="2"/>
              <a:buChar char="q"/>
            </a:pPr>
            <a:endParaRPr lang="en-CA" dirty="0"/>
          </a:p>
          <a:p>
            <a:pPr>
              <a:buFont typeface="Wingdings" panose="05000000000000000000" pitchFamily="2" charset="2"/>
              <a:buChar char="q"/>
            </a:pPr>
            <a:endParaRPr lang="en-CA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in the case of Jeff six proteins, all identified as “hypothetical proteins,” were identified to possess transmembrane domains (TMDs)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in *.</a:t>
            </a:r>
            <a:r>
              <a:rPr lang="en-CA" dirty="0" err="1"/>
              <a:t>gbk</a:t>
            </a:r>
            <a:r>
              <a:rPr lang="en-CA" dirty="0"/>
              <a:t> file change “hypothetical protein”  to “hypothetical membrane protein” and add:</a:t>
            </a:r>
            <a:br>
              <a:rPr lang="en-CA" dirty="0"/>
            </a:br>
            <a:r>
              <a:rPr lang="en-CA" dirty="0"/>
              <a:t>/note=“three transmembrane domains identified using </a:t>
            </a:r>
            <a:r>
              <a:rPr lang="en-CA" dirty="0" err="1"/>
              <a:t>DeepTMHMM</a:t>
            </a:r>
            <a:r>
              <a:rPr lang="en-CA" dirty="0"/>
              <a:t>"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3E107-8C8F-8E22-B50A-26F1FD88D4F0}"/>
              </a:ext>
            </a:extLst>
          </p:cNvPr>
          <p:cNvSpPr txBox="1"/>
          <p:nvPr/>
        </p:nvSpPr>
        <p:spPr>
          <a:xfrm>
            <a:off x="566558" y="1938128"/>
            <a:ext cx="84852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200" dirty="0" err="1"/>
              <a:t>DeepTMHMM</a:t>
            </a:r>
            <a:r>
              <a:rPr lang="en-CA" sz="3200" dirty="0"/>
              <a:t> - </a:t>
            </a:r>
            <a:r>
              <a:rPr lang="en-CA" sz="3200" dirty="0">
                <a:hlinkClick r:id="rId4"/>
              </a:rPr>
              <a:t>https://services.healthtech.dtu.</a:t>
            </a:r>
            <a:br>
              <a:rPr lang="en-CA" sz="3200" dirty="0">
                <a:hlinkClick r:id="rId4"/>
              </a:rPr>
            </a:br>
            <a:r>
              <a:rPr lang="en-CA" sz="3200" dirty="0">
                <a:hlinkClick r:id="rId4"/>
              </a:rPr>
              <a:t>dk/services/DeepTMHMM-1.0/</a:t>
            </a:r>
            <a:r>
              <a:rPr lang="en-CA" sz="3200" dirty="0"/>
              <a:t> </a:t>
            </a:r>
            <a:br>
              <a:rPr lang="en-CA" sz="3200" dirty="0"/>
            </a:b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9236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D735-8C26-ECB7-817F-0990286D6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Annotation outcome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E9236-DEA9-1BCA-A8E7-1324E1390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6" b="45367"/>
          <a:stretch/>
        </p:blipFill>
        <p:spPr>
          <a:xfrm>
            <a:off x="222250" y="917944"/>
            <a:ext cx="8699500" cy="327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50CFA-1E37-3233-DA24-7F50D18C48E5}"/>
              </a:ext>
            </a:extLst>
          </p:cNvPr>
          <p:cNvSpPr txBox="1"/>
          <p:nvPr/>
        </p:nvSpPr>
        <p:spPr>
          <a:xfrm>
            <a:off x="76200" y="4495800"/>
            <a:ext cx="93302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prstClr val="black"/>
                </a:solidFill>
                <a:latin typeface="Calibri"/>
              </a:rPr>
              <a:t> We want to identify the location and function of all </a:t>
            </a:r>
            <a:br>
              <a:rPr lang="en-CA" sz="3200" dirty="0">
                <a:solidFill>
                  <a:prstClr val="black"/>
                </a:solidFill>
                <a:latin typeface="Calibri"/>
              </a:rPr>
            </a:br>
            <a:r>
              <a:rPr lang="en-CA" sz="3200" dirty="0">
                <a:solidFill>
                  <a:prstClr val="black"/>
                </a:solidFill>
                <a:latin typeface="Calibri"/>
              </a:rPr>
              <a:t>the genes on our phage genome: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prstClr val="black"/>
                </a:solidFill>
                <a:latin typeface="Calibri"/>
              </a:rPr>
              <a:t> Two main classes encode proteins and tRNAs</a:t>
            </a:r>
          </a:p>
        </p:txBody>
      </p:sp>
    </p:spTree>
    <p:extLst>
      <p:ext uri="{BB962C8B-B14F-4D97-AF65-F5344CB8AC3E}">
        <p14:creationId xmlns:p14="http://schemas.microsoft.com/office/powerpoint/2010/main" val="3711300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DFC28-1636-328A-91B7-51EF05A16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HHpred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F7D7-969B-0990-ADC5-8BB4EAC78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Identification based upon similar structure</a:t>
            </a:r>
          </a:p>
          <a:p>
            <a:pPr marL="0" indent="0">
              <a:buNone/>
            </a:pPr>
            <a:r>
              <a:rPr lang="en-CA" dirty="0">
                <a:hlinkClick r:id="rId2"/>
              </a:rPr>
              <a:t>https://toolkit.tuebingen.mpg.de/tools/hhpred</a:t>
            </a:r>
            <a:r>
              <a:rPr lang="en-CA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Introduction - </a:t>
            </a:r>
            <a:r>
              <a:rPr lang="en-CA" dirty="0">
                <a:hlinkClick r:id="rId3"/>
              </a:rPr>
              <a:t>https://seaphages.org/video/87/</a:t>
            </a:r>
            <a:r>
              <a:rPr lang="en-CA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</a:t>
            </a:r>
            <a:r>
              <a:rPr lang="en-CA" dirty="0" err="1"/>
              <a:t>HHpred</a:t>
            </a:r>
            <a:r>
              <a:rPr lang="en-CA" dirty="0"/>
              <a:t> is useful for remote protein homology detection and structure prediction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cannot be run remotely in batch mode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worth local installation if you are seriously into phages</a:t>
            </a:r>
          </a:p>
        </p:txBody>
      </p:sp>
    </p:spTree>
    <p:extLst>
      <p:ext uri="{BB962C8B-B14F-4D97-AF65-F5344CB8AC3E}">
        <p14:creationId xmlns:p14="http://schemas.microsoft.com/office/powerpoint/2010/main" val="1331724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D3987-824C-CD73-1B6F-0C4AA357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5725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9B5CE-72E3-68AE-1208-987DB6118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47" y="671959"/>
            <a:ext cx="5626389" cy="4153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55EE13-3023-CB8B-94EB-8FD5A15D8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45" y="1814959"/>
            <a:ext cx="6102581" cy="4095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991B6-0E1A-212F-AAFE-050284928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100" y="2879334"/>
            <a:ext cx="670618" cy="7803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D856D8-D231-E694-B360-B8DFFD9972F7}"/>
              </a:ext>
            </a:extLst>
          </p:cNvPr>
          <p:cNvSpPr txBox="1"/>
          <p:nvPr/>
        </p:nvSpPr>
        <p:spPr>
          <a:xfrm>
            <a:off x="177911" y="6007395"/>
            <a:ext cx="8695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Is it likely that a phage would encode a cytokine?</a:t>
            </a:r>
          </a:p>
        </p:txBody>
      </p:sp>
    </p:spTree>
    <p:extLst>
      <p:ext uri="{BB962C8B-B14F-4D97-AF65-F5344CB8AC3E}">
        <p14:creationId xmlns:p14="http://schemas.microsoft.com/office/powerpoint/2010/main" val="234882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35912-734D-B977-D531-B1112687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9557-8556-235D-BF68-B9A5037D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5725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Details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BFE95-D1E7-F89F-972B-A738D2E3A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8" y="568060"/>
            <a:ext cx="5937555" cy="2705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9DE06-A0E5-5429-D5A4-B252F0FB1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55" y="3273299"/>
            <a:ext cx="4775445" cy="346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18CC44-5BB7-3A31-A5C2-D6C70B4D6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314" y="4042109"/>
            <a:ext cx="670618" cy="7803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664ADD-6864-EE8D-B8D3-355D2BDA7151}"/>
              </a:ext>
            </a:extLst>
          </p:cNvPr>
          <p:cNvSpPr txBox="1"/>
          <p:nvPr/>
        </p:nvSpPr>
        <p:spPr>
          <a:xfrm>
            <a:off x="67786" y="4218933"/>
            <a:ext cx="4357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Is it likely that a phage </a:t>
            </a:r>
            <a:br>
              <a:rPr lang="en-CA" sz="3200" dirty="0"/>
            </a:br>
            <a:r>
              <a:rPr lang="en-CA" sz="3200" dirty="0"/>
              <a:t>would encode a portal</a:t>
            </a:r>
            <a:br>
              <a:rPr lang="en-CA" sz="3200" dirty="0"/>
            </a:br>
            <a:r>
              <a:rPr lang="en-CA" sz="3200" dirty="0"/>
              <a:t>protein?</a:t>
            </a:r>
          </a:p>
        </p:txBody>
      </p:sp>
    </p:spTree>
    <p:extLst>
      <p:ext uri="{BB962C8B-B14F-4D97-AF65-F5344CB8AC3E}">
        <p14:creationId xmlns:p14="http://schemas.microsoft.com/office/powerpoint/2010/main" val="323316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ABE5E-EB1E-AD94-3344-1D0749AB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Phage therapy important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F2B44-6BC0-ADBD-35A7-790446399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12" y="2206259"/>
            <a:ext cx="8229600" cy="190854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Is my phage temperate or lytic?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Does it carry virulence determinants?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Does it carry antimicrobial resistance genes?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A7293-C149-442C-56E8-85272BCC8938}"/>
              </a:ext>
            </a:extLst>
          </p:cNvPr>
          <p:cNvSpPr txBox="1"/>
          <p:nvPr/>
        </p:nvSpPr>
        <p:spPr>
          <a:xfrm>
            <a:off x="956930" y="4486931"/>
            <a:ext cx="81224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200" dirty="0"/>
              <a:t> The latter two points are dealt with by DFAST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200" dirty="0"/>
              <a:t> Alternative approaches listed next</a:t>
            </a:r>
          </a:p>
        </p:txBody>
      </p:sp>
    </p:spTree>
    <p:extLst>
      <p:ext uri="{BB962C8B-B14F-4D97-AF65-F5344CB8AC3E}">
        <p14:creationId xmlns:p14="http://schemas.microsoft.com/office/powerpoint/2010/main" val="51271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FDA7B-E207-8F7C-A326-41D0D713F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8D397-5318-9290-DF36-A640FA462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61" y="0"/>
            <a:ext cx="8229600" cy="1143000"/>
          </a:xfrm>
        </p:spPr>
        <p:txBody>
          <a:bodyPr>
            <a:noAutofit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Phage therapy important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03877-EA72-4729-244F-D84317CF0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08" y="1143000"/>
            <a:ext cx="82296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Is my phage temperate or lytic?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7136B-ECD6-06F1-8BBC-DE25C8C83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386" y="2181751"/>
            <a:ext cx="2700670" cy="821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445939-7AC8-79FD-641D-446566142C4C}"/>
              </a:ext>
            </a:extLst>
          </p:cNvPr>
          <p:cNvSpPr txBox="1"/>
          <p:nvPr/>
        </p:nvSpPr>
        <p:spPr>
          <a:xfrm>
            <a:off x="661603" y="1556301"/>
            <a:ext cx="653659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000" dirty="0"/>
              <a:t>Phage Lifestyle Prediction Servers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sz="3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sz="3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000" dirty="0"/>
              <a:t> </a:t>
            </a:r>
            <a:r>
              <a:rPr lang="en-CA" sz="3000" dirty="0">
                <a:hlinkClick r:id="rId3"/>
              </a:rPr>
              <a:t>https://www.phage.ai/</a:t>
            </a:r>
            <a:r>
              <a:rPr lang="en-CA" sz="30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000" dirty="0"/>
              <a:t> requires registration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sz="30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sz="3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000" dirty="0"/>
              <a:t> </a:t>
            </a:r>
            <a:r>
              <a:rPr lang="en-CA" sz="3000" dirty="0">
                <a:hlinkClick r:id="rId4"/>
              </a:rPr>
              <a:t>https://phage.ee.cityu.edu.hk/phabox</a:t>
            </a:r>
            <a:endParaRPr lang="en-CA" sz="3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000" dirty="0"/>
              <a:t> </a:t>
            </a:r>
            <a:r>
              <a:rPr lang="en-CA" sz="3000" dirty="0" err="1"/>
              <a:t>PhageGE</a:t>
            </a:r>
            <a:r>
              <a:rPr lang="en-CA" sz="3000" dirty="0"/>
              <a:t> – Lifestyle prediction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000" dirty="0"/>
              <a:t> </a:t>
            </a:r>
            <a:r>
              <a:rPr lang="en-CA" sz="3000" dirty="0">
                <a:hlinkClick r:id="rId5"/>
              </a:rPr>
              <a:t>https://jason-zhao.shinyapps.io/</a:t>
            </a:r>
            <a:br>
              <a:rPr lang="en-CA" sz="3000" dirty="0">
                <a:hlinkClick r:id="rId5"/>
              </a:rPr>
            </a:br>
            <a:r>
              <a:rPr lang="en-CA" sz="3000" dirty="0" err="1">
                <a:hlinkClick r:id="rId5"/>
              </a:rPr>
              <a:t>PhageGE_Update</a:t>
            </a:r>
            <a:r>
              <a:rPr lang="en-CA" sz="3000" dirty="0">
                <a:hlinkClick r:id="rId5"/>
              </a:rPr>
              <a:t>/</a:t>
            </a:r>
            <a:r>
              <a:rPr lang="en-CA" sz="3000" dirty="0"/>
              <a:t> </a:t>
            </a:r>
          </a:p>
          <a:p>
            <a:endParaRPr lang="en-CA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DFB21B-8468-09A2-BF39-8A3DA88E9F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32" b="70614"/>
          <a:stretch/>
        </p:blipFill>
        <p:spPr>
          <a:xfrm>
            <a:off x="2332517" y="3970871"/>
            <a:ext cx="2990407" cy="730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F1790A-C69F-BC3D-F8D8-DC06ED22C2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5" r="26074" b="30677"/>
          <a:stretch/>
        </p:blipFill>
        <p:spPr>
          <a:xfrm>
            <a:off x="7210985" y="4893449"/>
            <a:ext cx="1616149" cy="18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160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6C06-8269-B6C8-7BB1-7416B2DA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40" y="-288888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AMR &amp; Virulence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876A2-0020-835B-0DA7-8A5AB7B89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Antimicrobial resistance – CARD (Comprehensive Antibiotic Resistance Database) - </a:t>
            </a:r>
            <a:r>
              <a:rPr lang="en-CA" dirty="0">
                <a:hlinkClick r:id="rId2"/>
              </a:rPr>
              <a:t>https://card.mcmaster.ca/</a:t>
            </a:r>
            <a:r>
              <a:rPr lang="en-CA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F6EAF-3195-792E-85D8-CE28BC2DCF83}"/>
              </a:ext>
            </a:extLst>
          </p:cNvPr>
          <p:cNvSpPr txBox="1"/>
          <p:nvPr/>
        </p:nvSpPr>
        <p:spPr>
          <a:xfrm>
            <a:off x="1105004" y="3299881"/>
            <a:ext cx="80389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200" dirty="0"/>
              <a:t>Use RGI Resistance Gene Identifier with DNA </a:t>
            </a:r>
            <a:br>
              <a:rPr lang="en-CA" sz="3200" dirty="0"/>
            </a:br>
            <a:r>
              <a:rPr lang="en-CA" sz="3200" dirty="0"/>
              <a:t>sequence at:</a:t>
            </a:r>
            <a:br>
              <a:rPr lang="en-CA" sz="3200" dirty="0"/>
            </a:br>
            <a:r>
              <a:rPr lang="en-CA" sz="3200" dirty="0">
                <a:hlinkClick r:id="rId3"/>
              </a:rPr>
              <a:t>https://card.mcmaster.ca/analyze/rgi</a:t>
            </a:r>
            <a:r>
              <a:rPr lang="en-CA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80953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443B4-9B35-6D05-74A3-E09006A3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369" y="-269912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AMR &amp; Virulence Factors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2FA63-B5C7-9DD8-5D57-E15359DD0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39" y="596635"/>
            <a:ext cx="8229600" cy="182879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Virulence factors can be found using </a:t>
            </a:r>
            <a:r>
              <a:rPr lang="en-CA" dirty="0" err="1"/>
              <a:t>VFanalyzer</a:t>
            </a:r>
            <a:r>
              <a:rPr lang="en-CA" dirty="0"/>
              <a:t> at VFDB (Virulence factors of Pathogenic Bacteria)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28EC1-3B0E-9801-1FDB-429672CFE28E}"/>
              </a:ext>
            </a:extLst>
          </p:cNvPr>
          <p:cNvSpPr txBox="1"/>
          <p:nvPr/>
        </p:nvSpPr>
        <p:spPr>
          <a:xfrm>
            <a:off x="1110789" y="1978737"/>
            <a:ext cx="78385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200" dirty="0">
                <a:hlinkClick r:id="rId3"/>
              </a:rPr>
              <a:t>https://www.mgc.ac.cn/cgi-bin/VFs/v5/main.cgi</a:t>
            </a:r>
            <a:r>
              <a:rPr lang="en-CA" sz="32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200" dirty="0"/>
              <a:t> SLOW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7AAFFD-C684-F51D-A85E-D6F3D32CD8DE}"/>
              </a:ext>
            </a:extLst>
          </p:cNvPr>
          <p:cNvSpPr txBox="1"/>
          <p:nvPr/>
        </p:nvSpPr>
        <p:spPr>
          <a:xfrm flipH="1">
            <a:off x="339593" y="3686621"/>
            <a:ext cx="84648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CA" sz="3200" dirty="0"/>
              <a:t>OR: Local BLAST versus VFDB “Protein sequences of core dataset)” using </a:t>
            </a:r>
            <a:r>
              <a:rPr lang="en-CA" sz="3200" dirty="0" err="1"/>
              <a:t>BioEdit</a:t>
            </a:r>
            <a:r>
              <a:rPr lang="en-CA" sz="3200" dirty="0"/>
              <a:t> 7.7 (Windows)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5405BC-4402-1874-1228-04D9E0A90164}"/>
              </a:ext>
            </a:extLst>
          </p:cNvPr>
          <p:cNvSpPr txBox="1"/>
          <p:nvPr/>
        </p:nvSpPr>
        <p:spPr>
          <a:xfrm>
            <a:off x="958467" y="5169850"/>
            <a:ext cx="70451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200" dirty="0">
                <a:hlinkClick r:id="rId4"/>
              </a:rPr>
              <a:t>https://bioedit.software.informer.com/</a:t>
            </a:r>
            <a:endParaRPr lang="en-CA" sz="3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200" dirty="0"/>
              <a:t> OR UGENE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49044-B8ED-1C3E-0659-6951C3F0F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741" y="5837493"/>
            <a:ext cx="55435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4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C7C30-1B3F-81C9-4BD2-4A9BF4D14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335" y="-221121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AMR &amp; Virulence Factors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69738-AC4F-4CC6-4BB8-DC56D64EF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05" b="73109"/>
          <a:stretch/>
        </p:blipFill>
        <p:spPr>
          <a:xfrm>
            <a:off x="0" y="580493"/>
            <a:ext cx="9102761" cy="19925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167975-E669-2772-1B37-FD5D84040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61454" y="1737737"/>
            <a:ext cx="670618" cy="780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62EF1-C8EF-BC5A-E420-738E3EDBEF81}"/>
              </a:ext>
            </a:extLst>
          </p:cNvPr>
          <p:cNvSpPr txBox="1"/>
          <p:nvPr/>
        </p:nvSpPr>
        <p:spPr>
          <a:xfrm>
            <a:off x="736721" y="2652831"/>
            <a:ext cx="5183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Select “</a:t>
            </a:r>
            <a:r>
              <a:rPr lang="en-CA" sz="3200" dirty="0" err="1"/>
              <a:t>VFDB_setA_pro.fas</a:t>
            </a:r>
            <a:r>
              <a:rPr lang="en-CA" sz="3200" dirty="0"/>
              <a:t>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7D1645-2739-0D15-D738-32B9DEEEB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53" y="3317366"/>
            <a:ext cx="6089963" cy="34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000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68A54-54AB-BD04-E86A-ACB1F5929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B8C9-7930-F9BC-9212-B3A0116B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335" y="-221121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AMR &amp; Virulence Factors 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DC4983-C3AC-B81C-A8ED-3A5D1243D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8" y="786817"/>
            <a:ext cx="8787623" cy="503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6181B5-5DD4-8CBC-F4DD-39E351CCC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196225" y="2313464"/>
            <a:ext cx="670618" cy="780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20F628-5992-96BE-0F9B-FA0E00C9B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13319" y="1477542"/>
            <a:ext cx="780356" cy="6706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879977-61CC-A3AA-18CE-33976FFB8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422" y="4702369"/>
            <a:ext cx="780356" cy="6706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EF8E5A-8C7F-5540-65A1-174600027CDE}"/>
              </a:ext>
            </a:extLst>
          </p:cNvPr>
          <p:cNvSpPr txBox="1"/>
          <p:nvPr/>
        </p:nvSpPr>
        <p:spPr>
          <a:xfrm>
            <a:off x="716324" y="5780782"/>
            <a:ext cx="60453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“Do Search”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Use caution in interpreting “hits”</a:t>
            </a:r>
          </a:p>
        </p:txBody>
      </p:sp>
    </p:spTree>
    <p:extLst>
      <p:ext uri="{BB962C8B-B14F-4D97-AF65-F5344CB8AC3E}">
        <p14:creationId xmlns:p14="http://schemas.microsoft.com/office/powerpoint/2010/main" val="240155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0352" y="-228600"/>
            <a:ext cx="4191000" cy="1143000"/>
          </a:xfrm>
        </p:spPr>
        <p:txBody>
          <a:bodyPr/>
          <a:lstStyle/>
          <a:p>
            <a:r>
              <a:rPr lang="en-CA" b="1" dirty="0">
                <a:solidFill>
                  <a:srgbClr val="FF0000"/>
                </a:solidFill>
              </a:rPr>
              <a:t>End of </a:t>
            </a:r>
            <a:r>
              <a:rPr lang="en-CA" b="1">
                <a:solidFill>
                  <a:srgbClr val="FF0000"/>
                </a:solidFill>
              </a:rPr>
              <a:t>Part 2</a:t>
            </a:r>
            <a:endParaRPr lang="en-CA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80" y="762002"/>
            <a:ext cx="4286344" cy="45841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15439" y="5715002"/>
            <a:ext cx="28008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Calibri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99983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b="1" dirty="0">
                <a:solidFill>
                  <a:srgbClr val="00B050"/>
                </a:solidFill>
              </a:rPr>
              <a:t>Automated Annotation – PART 2A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8163" y="685800"/>
            <a:ext cx="8829639" cy="5204637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CA" altLang="en-US" sz="2800" dirty="0"/>
              <a:t> </a:t>
            </a:r>
            <a:r>
              <a:rPr lang="en-CA" altLang="en-US" sz="2800" dirty="0" err="1"/>
              <a:t>Proksee</a:t>
            </a:r>
            <a:r>
              <a:rPr lang="en-CA" altLang="en-US" sz="2800" dirty="0"/>
              <a:t> - </a:t>
            </a:r>
            <a:r>
              <a:rPr lang="en-CA" altLang="en-US" sz="2800" dirty="0">
                <a:hlinkClick r:id="rId2"/>
              </a:rPr>
              <a:t>https://proksee.ca/</a:t>
            </a:r>
            <a:r>
              <a:rPr lang="en-CA" altLang="en-US" sz="2800" dirty="0"/>
              <a:t> uses Prokka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CA" altLang="en-US" sz="2800" dirty="0"/>
              <a:t> RAST - Rapid Annotation using Subsystem Technology (</a:t>
            </a:r>
            <a:r>
              <a:rPr lang="en-CA" altLang="en-US" sz="2800" dirty="0">
                <a:hlinkClick r:id="rId3"/>
              </a:rPr>
              <a:t>https://rast.nmpdr.org/</a:t>
            </a:r>
            <a:r>
              <a:rPr lang="en-CA" altLang="en-US" sz="2800" dirty="0"/>
              <a:t>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CA" altLang="en-US" sz="2800" dirty="0"/>
              <a:t> DFAST  - DDBJ Fast Annotation and Submission Tool. (</a:t>
            </a:r>
            <a:r>
              <a:rPr lang="en-CA" altLang="en-US" sz="2800" dirty="0">
                <a:hlinkClick r:id="rId4"/>
              </a:rPr>
              <a:t>https://dfast.nig.ac.jp/</a:t>
            </a:r>
            <a:r>
              <a:rPr lang="en-CA" altLang="en-US" sz="2800" dirty="0"/>
              <a:t>)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CA" altLang="en-US" sz="2800" dirty="0"/>
              <a:t> BV-BRC - Bacterial and Viral Bioinformatics Resource Center  (</a:t>
            </a:r>
            <a:r>
              <a:rPr lang="en-CA" altLang="en-US" sz="2800" dirty="0">
                <a:hlinkClick r:id="rId5"/>
              </a:rPr>
              <a:t>https://www.bv-brc.org/app/Annotation</a:t>
            </a:r>
            <a:r>
              <a:rPr lang="en-CA" altLang="en-US" sz="2800" dirty="0"/>
              <a:t>)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CA" altLang="en-US" sz="2800" dirty="0"/>
              <a:t> </a:t>
            </a:r>
            <a:r>
              <a:rPr lang="en-CA" altLang="en-US" sz="2800" dirty="0" err="1"/>
              <a:t>GenSAS</a:t>
            </a:r>
            <a:r>
              <a:rPr lang="en-CA" altLang="en-US" sz="2800" dirty="0"/>
              <a:t> v6.0 - </a:t>
            </a:r>
            <a:r>
              <a:rPr lang="en-CA" altLang="en-US" sz="2800" dirty="0">
                <a:hlinkClick r:id="rId6"/>
              </a:rPr>
              <a:t>https://www.gensas.org/</a:t>
            </a:r>
            <a:r>
              <a:rPr lang="en-CA" altLang="en-US" sz="2800" dirty="0"/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CA" altLang="en-US" sz="2800" dirty="0"/>
              <a:t> </a:t>
            </a:r>
            <a:r>
              <a:rPr lang="en-CA" altLang="en-US" sz="2800" dirty="0" err="1"/>
              <a:t>MicroScope</a:t>
            </a:r>
            <a:r>
              <a:rPr lang="en-CA" altLang="en-US" sz="2800" dirty="0"/>
              <a:t> Microbial Genome Annotation &amp; Analysis Platform - </a:t>
            </a:r>
            <a:r>
              <a:rPr lang="en-CA" altLang="en-US" sz="2800" dirty="0">
                <a:hlinkClick r:id="rId7"/>
              </a:rPr>
              <a:t>https://mage.genoscope.cns.fr/microscope/home/index.php</a:t>
            </a:r>
            <a:r>
              <a:rPr lang="en-CA" altLang="en-US" sz="2800" dirty="0"/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CA" altLang="en-US" sz="2800" dirty="0"/>
              <a:t> </a:t>
            </a:r>
            <a:r>
              <a:rPr lang="en-CA" altLang="en-US" sz="2800" dirty="0" err="1"/>
              <a:t>Bakta</a:t>
            </a:r>
            <a:r>
              <a:rPr lang="en-CA" altLang="en-US" sz="2800" dirty="0"/>
              <a:t> Web - </a:t>
            </a:r>
            <a:r>
              <a:rPr lang="en-CA" altLang="en-US" sz="2800" dirty="0">
                <a:hlinkClick r:id="rId8"/>
              </a:rPr>
              <a:t>https://bakta.computational.bio/</a:t>
            </a:r>
            <a:r>
              <a:rPr lang="en-CA" altLang="en-US" sz="2800" dirty="0"/>
              <a:t> </a:t>
            </a:r>
            <a:br>
              <a:rPr lang="en-CA" altLang="en-US" sz="2800" dirty="0"/>
            </a:br>
            <a:r>
              <a:rPr lang="en-CA" altLang="en-US" sz="2800" dirty="0"/>
              <a:t>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CA" altLang="en-US" dirty="0"/>
          </a:p>
          <a:p>
            <a:pPr eaLnBrk="1" hangingPunct="1">
              <a:lnSpc>
                <a:spcPct val="90000"/>
              </a:lnSpc>
            </a:pPr>
            <a:endParaRPr lang="en-CA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03B44-6A9A-2556-00EC-B1AE17E8F439}"/>
              </a:ext>
            </a:extLst>
          </p:cNvPr>
          <p:cNvSpPr txBox="1"/>
          <p:nvPr/>
        </p:nvSpPr>
        <p:spPr>
          <a:xfrm>
            <a:off x="457200" y="5670419"/>
            <a:ext cx="7628499" cy="10772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dirty="0">
                <a:solidFill>
                  <a:prstClr val="black"/>
                </a:solidFill>
                <a:latin typeface="Calibri"/>
              </a:rPr>
              <a:t>All except DFAST &amp; </a:t>
            </a:r>
            <a:r>
              <a:rPr lang="en-CA" sz="3200" dirty="0" err="1">
                <a:solidFill>
                  <a:prstClr val="black"/>
                </a:solidFill>
                <a:latin typeface="Calibri"/>
              </a:rPr>
              <a:t>Bakta</a:t>
            </a:r>
            <a:r>
              <a:rPr lang="en-CA" sz="3200" dirty="0">
                <a:solidFill>
                  <a:prstClr val="black"/>
                </a:solidFill>
                <a:latin typeface="Calibri"/>
              </a:rPr>
              <a:t> require free online </a:t>
            </a:r>
            <a:br>
              <a:rPr lang="en-CA" sz="3200" dirty="0">
                <a:solidFill>
                  <a:prstClr val="black"/>
                </a:solidFill>
                <a:latin typeface="Calibri"/>
              </a:rPr>
            </a:br>
            <a:r>
              <a:rPr lang="en-CA" sz="3200" dirty="0">
                <a:solidFill>
                  <a:prstClr val="black"/>
                </a:solidFill>
                <a:latin typeface="Calibri"/>
              </a:rPr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8522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03AB-B1C5-F546-BCF8-776C53F3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58" y="2496843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Notes on RAST</a:t>
            </a:r>
          </a:p>
        </p:txBody>
      </p:sp>
    </p:spTree>
    <p:extLst>
      <p:ext uri="{BB962C8B-B14F-4D97-AF65-F5344CB8AC3E}">
        <p14:creationId xmlns:p14="http://schemas.microsoft.com/office/powerpoint/2010/main" val="22890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FAC4-5E92-D52B-1226-CFB82B408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Create new project in RAST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F0CBD-AE22-0053-2D9D-05C9F698C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67" y="1417638"/>
            <a:ext cx="8134030" cy="2410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A2CC6D-3E42-97F4-530E-001FE3976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573797" y="3667849"/>
            <a:ext cx="786452" cy="670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7AAA2E-DE93-4C5D-0E7B-97699219009A}"/>
              </a:ext>
            </a:extLst>
          </p:cNvPr>
          <p:cNvSpPr txBox="1"/>
          <p:nvPr/>
        </p:nvSpPr>
        <p:spPr>
          <a:xfrm>
            <a:off x="1967023" y="4880344"/>
            <a:ext cx="48906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CA" sz="3200" dirty="0"/>
              <a:t>Choose this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CA" sz="3200" dirty="0"/>
              <a:t>Select “Upload New Job” </a:t>
            </a:r>
          </a:p>
        </p:txBody>
      </p:sp>
    </p:spTree>
    <p:extLst>
      <p:ext uri="{BB962C8B-B14F-4D97-AF65-F5344CB8AC3E}">
        <p14:creationId xmlns:p14="http://schemas.microsoft.com/office/powerpoint/2010/main" val="334977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EBE0-A148-6049-6A72-5A8F2DD4C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246358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RAST Step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D80E1-D6A5-280D-3F7D-B34DE6320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24" y="896641"/>
            <a:ext cx="4817420" cy="1974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921ED3-31E4-D9D0-AD8D-5A29D613A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16544" y="2030435"/>
            <a:ext cx="786452" cy="670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B8E812-7F52-6970-E1E2-64BB4A04C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87" y="3039289"/>
            <a:ext cx="6499522" cy="34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9EDC-2751-094A-BC14-3431F66BE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46" y="-267622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RAST Step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88A20-8822-E52A-4F1B-4BD7775D2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6" y="757896"/>
            <a:ext cx="7337129" cy="5814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00FCCC-60E3-24CE-19C8-BD5B372EE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71779" y="1459261"/>
            <a:ext cx="786452" cy="6706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2CCD5D-4E5A-45EE-08F8-7F67FF534FAE}"/>
              </a:ext>
            </a:extLst>
          </p:cNvPr>
          <p:cNvSpPr txBox="1"/>
          <p:nvPr/>
        </p:nvSpPr>
        <p:spPr>
          <a:xfrm>
            <a:off x="2100314" y="1563283"/>
            <a:ext cx="6108021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3200" dirty="0"/>
              <a:t>Use this number for Caudoviricetes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EB0F50-EB63-74B0-A1CA-22D765464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999" y="3540258"/>
            <a:ext cx="786452" cy="6706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068B40-7C55-EE9B-2035-FB07A636AAE7}"/>
              </a:ext>
            </a:extLst>
          </p:cNvPr>
          <p:cNvSpPr txBox="1"/>
          <p:nvPr/>
        </p:nvSpPr>
        <p:spPr>
          <a:xfrm>
            <a:off x="4327451" y="3577472"/>
            <a:ext cx="2942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Insert Virus here</a:t>
            </a:r>
          </a:p>
        </p:txBody>
      </p:sp>
    </p:spTree>
    <p:extLst>
      <p:ext uri="{BB962C8B-B14F-4D97-AF65-F5344CB8AC3E}">
        <p14:creationId xmlns:p14="http://schemas.microsoft.com/office/powerpoint/2010/main" val="285106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B4B5C-699B-DCA8-67A4-91EBDE577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5092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RAST Step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AB694-4AEB-0A3A-5158-2576DEC50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2" y="715742"/>
            <a:ext cx="6294982" cy="57913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1350E9-EFDC-A167-71B8-7782BDA0EBA1}"/>
              </a:ext>
            </a:extLst>
          </p:cNvPr>
          <p:cNvSpPr/>
          <p:nvPr/>
        </p:nvSpPr>
        <p:spPr>
          <a:xfrm>
            <a:off x="4476307" y="2328530"/>
            <a:ext cx="2094614" cy="3615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AC10ED-067A-0C6A-D139-A935D605F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792" y="5943600"/>
            <a:ext cx="786452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5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C8FD-B727-61F4-6F0F-1CB356271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5725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RAST – waiting for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DEE43-01E8-F9CC-F61C-CF861DB12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6" y="562741"/>
            <a:ext cx="5308873" cy="2171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EB74BD-EFC7-0BEB-625E-2CDA237A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698" y="2698484"/>
            <a:ext cx="5480332" cy="3924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83655-C4C3-BFEF-B8EA-DEC368D40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630" y="1696494"/>
            <a:ext cx="786452" cy="670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8B385D-CB58-285C-BF3B-AB988189B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588246" y="3452830"/>
            <a:ext cx="786452" cy="670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CD5A5A-CB3A-F150-8932-369F5528613A}"/>
              </a:ext>
            </a:extLst>
          </p:cNvPr>
          <p:cNvSpPr txBox="1"/>
          <p:nvPr/>
        </p:nvSpPr>
        <p:spPr>
          <a:xfrm>
            <a:off x="0" y="4056896"/>
            <a:ext cx="36181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Check periodically  </a:t>
            </a:r>
            <a:br>
              <a:rPr lang="en-CA" sz="3200" dirty="0"/>
            </a:br>
            <a:r>
              <a:rPr lang="en-CA" sz="3200" dirty="0"/>
              <a:t>since this page does </a:t>
            </a:r>
            <a:br>
              <a:rPr lang="en-CA" sz="3200" dirty="0"/>
            </a:br>
            <a:r>
              <a:rPr lang="en-CA" sz="3200" dirty="0"/>
              <a:t>not refresh</a:t>
            </a:r>
          </a:p>
        </p:txBody>
      </p:sp>
    </p:spTree>
    <p:extLst>
      <p:ext uri="{BB962C8B-B14F-4D97-AF65-F5344CB8AC3E}">
        <p14:creationId xmlns:p14="http://schemas.microsoft.com/office/powerpoint/2010/main" val="334311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9076A-098F-1FBB-8CC8-1083710C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3827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RAST Jobs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25AEE-4FB1-E947-E519-E2DEB3E3A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04031"/>
            <a:ext cx="9229061" cy="109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DACF93-00D7-86C7-66C4-2D02508CF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404832" y="1611722"/>
            <a:ext cx="786452" cy="6706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BCB03D7-4206-5099-D0CE-59A52403AAA9}"/>
              </a:ext>
            </a:extLst>
          </p:cNvPr>
          <p:cNvGrpSpPr/>
          <p:nvPr/>
        </p:nvGrpSpPr>
        <p:grpSpPr>
          <a:xfrm>
            <a:off x="10633" y="2105247"/>
            <a:ext cx="5826642" cy="4432637"/>
            <a:chOff x="10633" y="2105247"/>
            <a:chExt cx="5826642" cy="443263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3BA5040-F1C4-37AB-0E02-92494B89B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38" r="36279"/>
            <a:stretch/>
          </p:blipFill>
          <p:spPr>
            <a:xfrm>
              <a:off x="10633" y="2105247"/>
              <a:ext cx="5826642" cy="4432637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8E2B5F-9866-39A6-C9A8-60D2E86B9952}"/>
                </a:ext>
              </a:extLst>
            </p:cNvPr>
            <p:cNvSpPr/>
            <p:nvPr/>
          </p:nvSpPr>
          <p:spPr>
            <a:xfrm>
              <a:off x="4157330" y="2604977"/>
              <a:ext cx="1679945" cy="34489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CC6EED3-7310-7327-C332-491D77786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725" y="2604977"/>
            <a:ext cx="670618" cy="786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B03E96-6F09-A0FD-6706-CD133D994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330" y="2604977"/>
            <a:ext cx="670618" cy="7864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5CF2CF-5AE0-25BE-0581-7C92BE57A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333" y="1818525"/>
            <a:ext cx="670618" cy="7864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CDEA2B-D678-5FEC-AE94-EFD5F0499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885994" y="4072449"/>
            <a:ext cx="670618" cy="7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5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3A73-882C-07C5-D67D-8A68E3DEB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24309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Cleaning up RAST output</a:t>
            </a:r>
            <a:endParaRPr lang="en-CA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CDFA9-24E2-38F9-240B-9A301DE84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014"/>
            <a:ext cx="7687233" cy="5519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A8370E-6756-58C5-5A9E-49261ED1A650}"/>
              </a:ext>
            </a:extLst>
          </p:cNvPr>
          <p:cNvSpPr txBox="1"/>
          <p:nvPr/>
        </p:nvSpPr>
        <p:spPr>
          <a:xfrm>
            <a:off x="6104166" y="526303"/>
            <a:ext cx="2396618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No locus tags</a:t>
            </a:r>
            <a:endParaRPr lang="en-CA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87C18-5E1E-8DB6-62B0-C87F54775BC3}"/>
              </a:ext>
            </a:extLst>
          </p:cNvPr>
          <p:cNvSpPr txBox="1"/>
          <p:nvPr/>
        </p:nvSpPr>
        <p:spPr>
          <a:xfrm>
            <a:off x="4288289" y="3678865"/>
            <a:ext cx="3398944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Phage is redundant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6573424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00FEC-81D4-057D-0C8F-B3D86ED8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6" y="-310153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Clean-up using Notepad++</a:t>
            </a:r>
            <a:endParaRPr lang="en-CA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97C47-E961-602A-781D-DF31C8FCA85F}"/>
              </a:ext>
            </a:extLst>
          </p:cNvPr>
          <p:cNvSpPr txBox="1"/>
          <p:nvPr/>
        </p:nvSpPr>
        <p:spPr>
          <a:xfrm>
            <a:off x="106326" y="540459"/>
            <a:ext cx="560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/>
              <a:t>Under “Search” and “Replace”</a:t>
            </a:r>
            <a:endParaRPr lang="en-CA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B3FA97-F5C5-5701-0027-CB6AA4BC4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81" t="22148" r="2094" b="31401"/>
          <a:stretch/>
        </p:blipFill>
        <p:spPr>
          <a:xfrm>
            <a:off x="563525" y="1084529"/>
            <a:ext cx="7877138" cy="4306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0CF30B-F6E4-FDC5-065C-6C1CA14BC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437" y="2434464"/>
            <a:ext cx="786452" cy="6706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B5E97B-9823-DC46-38C2-3863A24C1AEA}"/>
              </a:ext>
            </a:extLst>
          </p:cNvPr>
          <p:cNvSpPr txBox="1"/>
          <p:nvPr/>
        </p:nvSpPr>
        <p:spPr>
          <a:xfrm>
            <a:off x="106326" y="5481083"/>
            <a:ext cx="7736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/>
              <a:t>Under “Search” and “Find” modify “Phage”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49762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21F9-17B8-21E8-362B-8C8B48FC6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82562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Final version</a:t>
            </a:r>
            <a:endParaRPr lang="en-CA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A9F02-3E65-9847-17B1-274FBB5DD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32872"/>
            <a:ext cx="7634177" cy="55588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6A359A-494C-F5FC-69D5-8F2E9061F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499" y="732872"/>
            <a:ext cx="786452" cy="670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A46CC-57C2-05D0-5944-6C40FB948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620" y="3657216"/>
            <a:ext cx="786452" cy="670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9DDF83-FFA0-672E-FFEF-C286A2B6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377" y="5621120"/>
            <a:ext cx="786452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3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440F0-C40D-66F0-AF6B-3B5423775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Use </a:t>
            </a:r>
            <a:r>
              <a:rPr lang="en-CA" b="1" dirty="0" err="1">
                <a:solidFill>
                  <a:srgbClr val="00B050"/>
                </a:solidFill>
              </a:rPr>
              <a:t>Pharokka</a:t>
            </a:r>
            <a:r>
              <a:rPr lang="en-CA" b="1" dirty="0">
                <a:solidFill>
                  <a:srgbClr val="00B050"/>
                </a:solidFill>
              </a:rPr>
              <a:t> with caution at Galaxy.eu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3C38FE-0B8C-426E-62C1-3690D0EF221E}"/>
              </a:ext>
            </a:extLst>
          </p:cNvPr>
          <p:cNvGrpSpPr/>
          <p:nvPr/>
        </p:nvGrpSpPr>
        <p:grpSpPr>
          <a:xfrm>
            <a:off x="1167995" y="4422279"/>
            <a:ext cx="7169518" cy="2394073"/>
            <a:chOff x="1167995" y="4188353"/>
            <a:chExt cx="7169518" cy="23940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1A6264-D744-44FE-BA12-2EADE54FA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995" y="4188353"/>
              <a:ext cx="7169518" cy="239407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2D81F9-828C-AC70-8848-0B8AF6A77097}"/>
                </a:ext>
              </a:extLst>
            </p:cNvPr>
            <p:cNvSpPr/>
            <p:nvPr/>
          </p:nvSpPr>
          <p:spPr>
            <a:xfrm>
              <a:off x="1167995" y="4188353"/>
              <a:ext cx="3956898" cy="56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6D3E03-24D3-D9E1-8C8C-2A506AC7DDDD}"/>
                </a:ext>
              </a:extLst>
            </p:cNvPr>
            <p:cNvSpPr/>
            <p:nvPr/>
          </p:nvSpPr>
          <p:spPr>
            <a:xfrm>
              <a:off x="1743740" y="4613656"/>
              <a:ext cx="712381" cy="56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1B1D95-4A4E-D9A1-0F52-12C836616213}"/>
              </a:ext>
            </a:extLst>
          </p:cNvPr>
          <p:cNvGrpSpPr/>
          <p:nvPr/>
        </p:nvGrpSpPr>
        <p:grpSpPr>
          <a:xfrm>
            <a:off x="1453990" y="1074794"/>
            <a:ext cx="6236020" cy="2749691"/>
            <a:chOff x="1743740" y="753737"/>
            <a:chExt cx="6236020" cy="274969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5E4F30C-4789-A29B-2EE6-1D6AADD2CD02}"/>
                </a:ext>
              </a:extLst>
            </p:cNvPr>
            <p:cNvGrpSpPr/>
            <p:nvPr/>
          </p:nvGrpSpPr>
          <p:grpSpPr>
            <a:xfrm>
              <a:off x="1743740" y="753737"/>
              <a:ext cx="6236020" cy="2749691"/>
              <a:chOff x="1337032" y="679309"/>
              <a:chExt cx="6236020" cy="274969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04EC217-741A-881E-D05D-580C76F82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7032" y="679309"/>
                <a:ext cx="6236020" cy="2749691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13E15FA-CD86-5985-0EBA-5D120EEFA314}"/>
                  </a:ext>
                </a:extLst>
              </p:cNvPr>
              <p:cNvSpPr/>
              <p:nvPr/>
            </p:nvSpPr>
            <p:spPr>
              <a:xfrm>
                <a:off x="5241851" y="3274828"/>
                <a:ext cx="2331201" cy="1541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7A6458-D2F7-023D-F33C-C0440679E94F}"/>
                </a:ext>
              </a:extLst>
            </p:cNvPr>
            <p:cNvSpPr/>
            <p:nvPr/>
          </p:nvSpPr>
          <p:spPr>
            <a:xfrm>
              <a:off x="5954233" y="754913"/>
              <a:ext cx="457200" cy="255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481243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736C0-9AB2-2841-92C6-8FAEB4495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19" y="2401150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Notes on </a:t>
            </a:r>
            <a:r>
              <a:rPr lang="en-CA" b="1" dirty="0" err="1">
                <a:solidFill>
                  <a:srgbClr val="00B050"/>
                </a:solidFill>
              </a:rPr>
              <a:t>Pharokka</a:t>
            </a:r>
            <a:endParaRPr lang="en-CA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481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DC92D-9F8F-30F0-4531-EB78D6420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 err="1">
                <a:solidFill>
                  <a:srgbClr val="00B050"/>
                </a:solidFill>
              </a:rPr>
              <a:t>Pharokka</a:t>
            </a:r>
            <a:r>
              <a:rPr lang="en-CA" b="1" dirty="0">
                <a:solidFill>
                  <a:srgbClr val="00B050"/>
                </a:solidFill>
              </a:rPr>
              <a:t> – the only phage-specific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80DCDB-D44E-3A14-26CF-52DBF0D61B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33" y="1638300"/>
            <a:ext cx="3276600" cy="327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F5346A-8638-4FB8-7180-0F6743477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17640"/>
            <a:ext cx="3124200" cy="997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7D1C3F-18E7-92F5-23E3-96FA452DF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663892"/>
            <a:ext cx="3865858" cy="2056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6E62DC-BFE3-C7DD-7D83-6647B2F19A3B}"/>
              </a:ext>
            </a:extLst>
          </p:cNvPr>
          <p:cNvSpPr txBox="1"/>
          <p:nvPr/>
        </p:nvSpPr>
        <p:spPr>
          <a:xfrm>
            <a:off x="6705600" y="6273227"/>
            <a:ext cx="2537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prstClr val="black"/>
                </a:solidFill>
                <a:latin typeface="Calibri"/>
              </a:rPr>
              <a:t>Google </a:t>
            </a:r>
            <a:r>
              <a:rPr lang="en-CA" sz="3200" b="1" dirty="0" err="1">
                <a:solidFill>
                  <a:prstClr val="black"/>
                </a:solidFill>
                <a:latin typeface="Calibri"/>
              </a:rPr>
              <a:t>Colab</a:t>
            </a:r>
            <a:r>
              <a:rPr lang="en-CA" sz="3200" b="1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708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228E-C9EA-73A4-6A6F-1BD2B072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405" y="25872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b="1" dirty="0" err="1">
                <a:solidFill>
                  <a:srgbClr val="00B050"/>
                </a:solidFill>
              </a:rPr>
              <a:t>Pharokka</a:t>
            </a:r>
            <a:r>
              <a:rPr lang="en-CA" b="1" dirty="0">
                <a:solidFill>
                  <a:srgbClr val="00B050"/>
                </a:solidFill>
              </a:rPr>
              <a:t> </a:t>
            </a:r>
            <a:br>
              <a:rPr lang="en-CA" b="1" dirty="0">
                <a:solidFill>
                  <a:srgbClr val="00B050"/>
                </a:solidFill>
              </a:rPr>
            </a:br>
            <a:r>
              <a:rPr lang="en-CA" b="1" dirty="0">
                <a:solidFill>
                  <a:srgbClr val="00B050"/>
                </a:solidFill>
              </a:rPr>
              <a:t>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7F773-0016-4BE7-A566-F5D06F345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" y="0"/>
            <a:ext cx="457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10137-541A-AD15-4BFD-F5DA92A960EB}"/>
              </a:ext>
            </a:extLst>
          </p:cNvPr>
          <p:cNvSpPr txBox="1"/>
          <p:nvPr/>
        </p:nvSpPr>
        <p:spPr>
          <a:xfrm>
            <a:off x="3948667" y="1557977"/>
            <a:ext cx="5377819" cy="25545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dirty="0"/>
              <a:t>“PHANOTATE considers unique </a:t>
            </a:r>
            <a:br>
              <a:rPr lang="en-CA" sz="3200" dirty="0"/>
            </a:br>
            <a:r>
              <a:rPr lang="en-CA" sz="3200" dirty="0"/>
              <a:t>features of phage genomes </a:t>
            </a:r>
            <a:br>
              <a:rPr lang="en-CA" sz="3200" dirty="0"/>
            </a:br>
            <a:r>
              <a:rPr lang="en-CA" sz="3200" dirty="0"/>
              <a:t>such as small gene size, high </a:t>
            </a:r>
            <a:br>
              <a:rPr lang="en-CA" sz="3200" dirty="0"/>
            </a:br>
            <a:r>
              <a:rPr lang="en-CA" sz="3200" dirty="0"/>
              <a:t>coding density and alternative </a:t>
            </a:r>
            <a:br>
              <a:rPr lang="en-CA" sz="3200" dirty="0"/>
            </a:br>
            <a:r>
              <a:rPr lang="en-CA" sz="3200" dirty="0"/>
              <a:t>start codons”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42084-300D-2A73-EFE0-FF08ACADDF59}"/>
              </a:ext>
            </a:extLst>
          </p:cNvPr>
          <p:cNvSpPr txBox="1"/>
          <p:nvPr/>
        </p:nvSpPr>
        <p:spPr>
          <a:xfrm>
            <a:off x="4490143" y="4268971"/>
            <a:ext cx="483478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The average protein-coding </a:t>
            </a:r>
            <a:br>
              <a:rPr lang="en-CA" sz="3200" dirty="0"/>
            </a:br>
            <a:r>
              <a:rPr lang="en-CA" sz="3200" dirty="0"/>
              <a:t>density of bacterial </a:t>
            </a:r>
            <a:r>
              <a:rPr lang="en-CA" sz="3200" dirty="0" err="1"/>
              <a:t>geno</a:t>
            </a:r>
            <a:r>
              <a:rPr lang="en-CA" sz="3200" dirty="0"/>
              <a:t>-</a:t>
            </a:r>
            <a:br>
              <a:rPr lang="en-CA" sz="3200" dirty="0"/>
            </a:br>
            <a:r>
              <a:rPr lang="en-CA" sz="3200" dirty="0" err="1"/>
              <a:t>mes</a:t>
            </a:r>
            <a:r>
              <a:rPr lang="en-CA" sz="3200" dirty="0"/>
              <a:t> is 87 % (McCutcheon </a:t>
            </a:r>
            <a:br>
              <a:rPr lang="en-CA" sz="3200" dirty="0"/>
            </a:br>
            <a:r>
              <a:rPr lang="en-CA" sz="3200" dirty="0"/>
              <a:t>and Moran 2012). Phage</a:t>
            </a:r>
          </a:p>
          <a:p>
            <a:r>
              <a:rPr lang="en-CA" sz="3200" dirty="0"/>
              <a:t>often &gt;95%</a:t>
            </a:r>
          </a:p>
        </p:txBody>
      </p:sp>
    </p:spTree>
    <p:extLst>
      <p:ext uri="{BB962C8B-B14F-4D97-AF65-F5344CB8AC3E}">
        <p14:creationId xmlns:p14="http://schemas.microsoft.com/office/powerpoint/2010/main" val="39411112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F7A80-5D99-575E-D723-94786AD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2480"/>
            <a:ext cx="8229600" cy="1143000"/>
          </a:xfrm>
        </p:spPr>
        <p:txBody>
          <a:bodyPr/>
          <a:lstStyle/>
          <a:p>
            <a:r>
              <a:rPr lang="en-CA" b="1" dirty="0" err="1">
                <a:solidFill>
                  <a:srgbClr val="00B050"/>
                </a:solidFill>
              </a:rPr>
              <a:t>Pharokka</a:t>
            </a:r>
            <a:r>
              <a:rPr lang="en-CA" b="1" dirty="0">
                <a:solidFill>
                  <a:srgbClr val="00B050"/>
                </a:solidFill>
              </a:rPr>
              <a:t> via Galaxy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0C6D4-C40B-2E4C-9E19-B4D08C6E7A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" y="14332"/>
            <a:ext cx="1820862" cy="1820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86F9B2-D45F-72F9-D914-D566028A17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924765"/>
            <a:ext cx="1736170" cy="554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CE65FF-36CA-195D-94C2-18ECF9292C9F}"/>
              </a:ext>
            </a:extLst>
          </p:cNvPr>
          <p:cNvSpPr txBox="1"/>
          <p:nvPr/>
        </p:nvSpPr>
        <p:spPr>
          <a:xfrm>
            <a:off x="1242957" y="1622516"/>
            <a:ext cx="78356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CA" sz="3200" dirty="0">
                <a:solidFill>
                  <a:prstClr val="black"/>
                </a:solidFill>
                <a:latin typeface="Calibri"/>
                <a:hlinkClick r:id="rId4"/>
              </a:rPr>
              <a:t>https://usegalaxy.eu/</a:t>
            </a:r>
            <a:r>
              <a:rPr lang="en-CA" sz="32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prstClr val="black"/>
                </a:solidFill>
                <a:latin typeface="Calibri"/>
              </a:rPr>
              <a:t> Also available at: </a:t>
            </a:r>
            <a:r>
              <a:rPr lang="en-CA" sz="3200" dirty="0">
                <a:solidFill>
                  <a:prstClr val="black"/>
                </a:solidFill>
                <a:latin typeface="Calibri"/>
                <a:hlinkClick r:id="rId5"/>
              </a:rPr>
              <a:t>https://usegalaxy.org.au/</a:t>
            </a:r>
            <a:r>
              <a:rPr lang="en-CA" sz="3200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AA26D-402F-FF24-8274-0A116D4EC9E0}"/>
              </a:ext>
            </a:extLst>
          </p:cNvPr>
          <p:cNvSpPr txBox="1"/>
          <p:nvPr/>
        </p:nvSpPr>
        <p:spPr>
          <a:xfrm>
            <a:off x="1242955" y="2699736"/>
            <a:ext cx="6748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prstClr val="black"/>
                </a:solidFill>
                <a:latin typeface="Calibri"/>
              </a:rPr>
              <a:t> Need to register to use these servers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8DB3B3-3051-FF1E-186A-EA9EDAABB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870" y="3260322"/>
            <a:ext cx="4762745" cy="306085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A1EAB2B-9AF2-55B0-DECC-AC3CC858161C}"/>
              </a:ext>
            </a:extLst>
          </p:cNvPr>
          <p:cNvSpPr/>
          <p:nvPr/>
        </p:nvSpPr>
        <p:spPr>
          <a:xfrm>
            <a:off x="1983450" y="3910129"/>
            <a:ext cx="755544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57891-1BB3-23E2-232F-D56D6F2C1D9F}"/>
              </a:ext>
            </a:extLst>
          </p:cNvPr>
          <p:cNvSpPr txBox="1"/>
          <p:nvPr/>
        </p:nvSpPr>
        <p:spPr>
          <a:xfrm flipH="1">
            <a:off x="99901" y="6044741"/>
            <a:ext cx="2499362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prstClr val="black"/>
                </a:solidFill>
                <a:latin typeface="Calibri"/>
              </a:rPr>
              <a:t>Start here</a:t>
            </a:r>
          </a:p>
        </p:txBody>
      </p:sp>
    </p:spTree>
    <p:extLst>
      <p:ext uri="{BB962C8B-B14F-4D97-AF65-F5344CB8AC3E}">
        <p14:creationId xmlns:p14="http://schemas.microsoft.com/office/powerpoint/2010/main" val="228646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F0107-5906-88EB-7370-871141664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Uploading genome sequence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C439FE-B439-10CE-1681-8B5A7E07F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9" y="742471"/>
            <a:ext cx="7712521" cy="45259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D88D8D-B221-0624-706B-9E62AEC40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574" y="742471"/>
            <a:ext cx="3746693" cy="306085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59150EF-FF3E-1D85-0500-992A5084851F}"/>
              </a:ext>
            </a:extLst>
          </p:cNvPr>
          <p:cNvSpPr/>
          <p:nvPr/>
        </p:nvSpPr>
        <p:spPr>
          <a:xfrm rot="16200000">
            <a:off x="1679628" y="5254572"/>
            <a:ext cx="755544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3E6B72C-4472-C8C8-6968-CDE069AFD15E}"/>
              </a:ext>
            </a:extLst>
          </p:cNvPr>
          <p:cNvSpPr/>
          <p:nvPr/>
        </p:nvSpPr>
        <p:spPr>
          <a:xfrm rot="16200000">
            <a:off x="5413428" y="5254572"/>
            <a:ext cx="755544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F7BC1C7-AB6A-0F04-B78A-12577F5AAD62}"/>
              </a:ext>
            </a:extLst>
          </p:cNvPr>
          <p:cNvSpPr/>
          <p:nvPr/>
        </p:nvSpPr>
        <p:spPr>
          <a:xfrm>
            <a:off x="228600" y="2362200"/>
            <a:ext cx="228600" cy="381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82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46F83-D508-E33E-DFF0-D16C9EA59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237376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Choose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AAAA10-1F0B-A03C-F1CF-82D02CB24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2" y="990602"/>
            <a:ext cx="4762745" cy="306085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AB25424-90C3-F6FA-E174-9F7514604E13}"/>
              </a:ext>
            </a:extLst>
          </p:cNvPr>
          <p:cNvSpPr/>
          <p:nvPr/>
        </p:nvSpPr>
        <p:spPr>
          <a:xfrm>
            <a:off x="155628" y="2522800"/>
            <a:ext cx="755544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CC3197-8C70-84C1-55C2-4ACD6825A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863" y="2590802"/>
            <a:ext cx="3657788" cy="4102311"/>
          </a:xfr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95370DD-0DA5-905D-09D3-EE67A431DD33}"/>
              </a:ext>
            </a:extLst>
          </p:cNvPr>
          <p:cNvSpPr/>
          <p:nvPr/>
        </p:nvSpPr>
        <p:spPr>
          <a:xfrm>
            <a:off x="4610986" y="3048000"/>
            <a:ext cx="755544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DAC1617-26AD-9733-B675-BF1B096C8AE4}"/>
              </a:ext>
            </a:extLst>
          </p:cNvPr>
          <p:cNvSpPr/>
          <p:nvPr/>
        </p:nvSpPr>
        <p:spPr>
          <a:xfrm>
            <a:off x="4572000" y="5037976"/>
            <a:ext cx="755544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523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C97B-43AB-2D1F-E3A9-508DA1B0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Choose parameters &amp;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F1C52-DDDF-D136-8C9B-FB787A724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89" y="609602"/>
            <a:ext cx="7113825" cy="6129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2287D2-DB8D-E60A-0C19-C3DBFD018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912061"/>
            <a:ext cx="1447874" cy="60963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D2A735-7DDB-9795-7228-AB4BA49D4312}"/>
              </a:ext>
            </a:extLst>
          </p:cNvPr>
          <p:cNvSpPr/>
          <p:nvPr/>
        </p:nvSpPr>
        <p:spPr>
          <a:xfrm>
            <a:off x="3668233" y="2286000"/>
            <a:ext cx="152400" cy="152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9D7CBC3-1C1F-FEB3-7164-781E2D299A8E}"/>
              </a:ext>
            </a:extLst>
          </p:cNvPr>
          <p:cNvSpPr/>
          <p:nvPr/>
        </p:nvSpPr>
        <p:spPr>
          <a:xfrm rot="10800000">
            <a:off x="1905000" y="6171541"/>
            <a:ext cx="755544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168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7994-CD5E-5222-8369-45492B345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266700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Running and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8A331-3B7E-9D59-F722-059E8F9E0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69" y="610139"/>
            <a:ext cx="3363121" cy="45259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525F76-57E4-83FF-FFAE-EBAD9AF469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36" y="5217245"/>
            <a:ext cx="6373021" cy="1591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B58682-4E5B-C3FA-AA4B-1C2BB1B9E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3" y="679327"/>
            <a:ext cx="3631841" cy="45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7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6B454-F54F-6FE5-CFC3-5BDDBB275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15DC6-F16B-1381-CABB-74C29A79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00" y="685802"/>
            <a:ext cx="3886400" cy="60963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9883D7-4E73-2E3A-4F22-AE8FB832D3A8}"/>
              </a:ext>
            </a:extLst>
          </p:cNvPr>
          <p:cNvSpPr txBox="1"/>
          <p:nvPr/>
        </p:nvSpPr>
        <p:spPr>
          <a:xfrm>
            <a:off x="4573774" y="2179686"/>
            <a:ext cx="445686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800" dirty="0">
                <a:solidFill>
                  <a:prstClr val="black"/>
                </a:solidFill>
                <a:latin typeface="Calibri"/>
              </a:rPr>
              <a:t>GenBank Flat File (*.</a:t>
            </a:r>
            <a:r>
              <a:rPr lang="en-CA" sz="2800" dirty="0" err="1">
                <a:solidFill>
                  <a:prstClr val="black"/>
                </a:solidFill>
                <a:latin typeface="Calibri"/>
              </a:rPr>
              <a:t>gbk</a:t>
            </a:r>
            <a:r>
              <a:rPr lang="en-CA" sz="280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800" dirty="0">
                <a:solidFill>
                  <a:prstClr val="black"/>
                </a:solidFill>
                <a:latin typeface="Calibri"/>
              </a:rPr>
              <a:t>GFF3-formatted File  (*.</a:t>
            </a:r>
            <a:r>
              <a:rPr lang="en-CA" sz="2800" dirty="0" err="1">
                <a:solidFill>
                  <a:prstClr val="black"/>
                </a:solidFill>
                <a:latin typeface="Calibri"/>
              </a:rPr>
              <a:t>gff</a:t>
            </a:r>
            <a:r>
              <a:rPr lang="en-CA" sz="280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800" dirty="0">
                <a:solidFill>
                  <a:prstClr val="black"/>
                </a:solidFill>
                <a:latin typeface="Calibri"/>
              </a:rPr>
              <a:t>Genome </a:t>
            </a:r>
            <a:r>
              <a:rPr lang="en-CA" sz="2800" dirty="0" err="1">
                <a:solidFill>
                  <a:prstClr val="black"/>
                </a:solidFill>
                <a:latin typeface="Calibri"/>
              </a:rPr>
              <a:t>Fasta</a:t>
            </a:r>
            <a:r>
              <a:rPr lang="en-CA" sz="2800" dirty="0">
                <a:solidFill>
                  <a:prstClr val="black"/>
                </a:solidFill>
                <a:latin typeface="Calibri"/>
              </a:rPr>
              <a:t> File (*.</a:t>
            </a:r>
            <a:r>
              <a:rPr lang="en-CA" sz="2800" dirty="0" err="1">
                <a:solidFill>
                  <a:prstClr val="black"/>
                </a:solidFill>
                <a:latin typeface="Calibri"/>
              </a:rPr>
              <a:t>fna</a:t>
            </a:r>
            <a:r>
              <a:rPr lang="en-CA" sz="280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800" dirty="0">
                <a:solidFill>
                  <a:prstClr val="black"/>
                </a:solidFill>
                <a:latin typeface="Calibri"/>
              </a:rPr>
              <a:t>Protein </a:t>
            </a:r>
            <a:r>
              <a:rPr lang="en-CA" sz="2800" dirty="0" err="1">
                <a:solidFill>
                  <a:prstClr val="black"/>
                </a:solidFill>
                <a:latin typeface="Calibri"/>
              </a:rPr>
              <a:t>Fasta</a:t>
            </a:r>
            <a:r>
              <a:rPr lang="en-CA" sz="2800" dirty="0">
                <a:solidFill>
                  <a:prstClr val="black"/>
                </a:solidFill>
                <a:latin typeface="Calibri"/>
              </a:rPr>
              <a:t> File (*.</a:t>
            </a:r>
            <a:r>
              <a:rPr lang="en-CA" sz="2800" dirty="0" err="1">
                <a:solidFill>
                  <a:prstClr val="black"/>
                </a:solidFill>
                <a:latin typeface="Calibri"/>
              </a:rPr>
              <a:t>faa</a:t>
            </a:r>
            <a:r>
              <a:rPr lang="en-CA" sz="280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800" dirty="0">
                <a:solidFill>
                  <a:prstClr val="black"/>
                </a:solidFill>
                <a:latin typeface="Calibri"/>
              </a:rPr>
              <a:t>CDS </a:t>
            </a:r>
            <a:r>
              <a:rPr lang="en-CA" sz="2800" dirty="0" err="1">
                <a:solidFill>
                  <a:prstClr val="black"/>
                </a:solidFill>
                <a:latin typeface="Calibri"/>
              </a:rPr>
              <a:t>Fasta</a:t>
            </a:r>
            <a:r>
              <a:rPr lang="en-CA" sz="2800" dirty="0">
                <a:solidFill>
                  <a:prstClr val="black"/>
                </a:solidFill>
                <a:latin typeface="Calibri"/>
              </a:rPr>
              <a:t> File (*.</a:t>
            </a:r>
            <a:r>
              <a:rPr lang="en-CA" sz="2800" dirty="0" err="1">
                <a:solidFill>
                  <a:prstClr val="black"/>
                </a:solidFill>
                <a:latin typeface="Calibri"/>
              </a:rPr>
              <a:t>fna</a:t>
            </a:r>
            <a:r>
              <a:rPr lang="en-CA" sz="280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800" dirty="0">
                <a:solidFill>
                  <a:prstClr val="black"/>
                </a:solidFill>
                <a:latin typeface="Calibri"/>
              </a:rPr>
              <a:t>RNA </a:t>
            </a:r>
            <a:r>
              <a:rPr lang="en-CA" sz="2800" dirty="0" err="1">
                <a:solidFill>
                  <a:prstClr val="black"/>
                </a:solidFill>
                <a:latin typeface="Calibri"/>
              </a:rPr>
              <a:t>Fasta</a:t>
            </a:r>
            <a:r>
              <a:rPr lang="en-CA" sz="2800" dirty="0">
                <a:solidFill>
                  <a:prstClr val="black"/>
                </a:solidFill>
                <a:latin typeface="Calibri"/>
              </a:rPr>
              <a:t> File  (*.</a:t>
            </a:r>
            <a:r>
              <a:rPr lang="en-CA" sz="2800" dirty="0" err="1">
                <a:solidFill>
                  <a:prstClr val="black"/>
                </a:solidFill>
                <a:latin typeface="Calibri"/>
              </a:rPr>
              <a:t>fna</a:t>
            </a:r>
            <a:r>
              <a:rPr lang="en-CA" sz="2800" dirty="0">
                <a:solidFill>
                  <a:prstClr val="black"/>
                </a:solidFill>
                <a:latin typeface="Calibri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800" dirty="0">
                <a:solidFill>
                  <a:prstClr val="black"/>
                </a:solidFill>
                <a:latin typeface="Calibri"/>
              </a:rPr>
              <a:t>Feature Table (*.</a:t>
            </a:r>
            <a:r>
              <a:rPr lang="en-CA" sz="2800" dirty="0" err="1">
                <a:solidFill>
                  <a:prstClr val="black"/>
                </a:solidFill>
                <a:latin typeface="Calibri"/>
              </a:rPr>
              <a:t>tsv</a:t>
            </a:r>
            <a:r>
              <a:rPr lang="en-CA" sz="28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48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15AC-59E7-EF07-A509-CB55194B0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612"/>
            <a:ext cx="8229600" cy="1143000"/>
          </a:xfrm>
        </p:spPr>
        <p:txBody>
          <a:bodyPr/>
          <a:lstStyle/>
          <a:p>
            <a:r>
              <a:rPr lang="en-CA" b="1" dirty="0" err="1">
                <a:solidFill>
                  <a:srgbClr val="00B050"/>
                </a:solidFill>
              </a:rPr>
              <a:t>Pharokka</a:t>
            </a:r>
            <a:r>
              <a:rPr lang="en-CA" b="1" dirty="0">
                <a:solidFill>
                  <a:srgbClr val="00B050"/>
                </a:solidFill>
              </a:rPr>
              <a:t> via Google </a:t>
            </a:r>
            <a:r>
              <a:rPr lang="en-CA" b="1" dirty="0" err="1">
                <a:solidFill>
                  <a:srgbClr val="00B050"/>
                </a:solidFill>
              </a:rPr>
              <a:t>Colab</a:t>
            </a:r>
            <a:endParaRPr lang="en-CA" b="1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DE41D7-D442-F530-3AF2-16A38C8C8E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502" y="693336"/>
            <a:ext cx="3276600" cy="32766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8763C28-9AFA-6F17-47B5-AE608A0B8633}"/>
              </a:ext>
            </a:extLst>
          </p:cNvPr>
          <p:cNvGrpSpPr/>
          <p:nvPr/>
        </p:nvGrpSpPr>
        <p:grpSpPr>
          <a:xfrm>
            <a:off x="5105400" y="1032613"/>
            <a:ext cx="4038600" cy="2086269"/>
            <a:chOff x="5105400" y="1372857"/>
            <a:chExt cx="4038600" cy="20862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C90636-C3CC-B8A6-4A90-DDD32C96B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0" y="1372857"/>
              <a:ext cx="3865858" cy="205614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036F59-7EBB-5AD2-827B-BF56380182BF}"/>
                </a:ext>
              </a:extLst>
            </p:cNvPr>
            <p:cNvSpPr txBox="1"/>
            <p:nvPr/>
          </p:nvSpPr>
          <p:spPr>
            <a:xfrm>
              <a:off x="6606126" y="2874351"/>
              <a:ext cx="2537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b="1" dirty="0">
                  <a:solidFill>
                    <a:prstClr val="black"/>
                  </a:solidFill>
                  <a:latin typeface="Calibri"/>
                </a:rPr>
                <a:t>Google </a:t>
              </a:r>
              <a:r>
                <a:rPr lang="en-CA" sz="3200" b="1" dirty="0" err="1">
                  <a:solidFill>
                    <a:prstClr val="black"/>
                  </a:solidFill>
                  <a:latin typeface="Calibri"/>
                </a:rPr>
                <a:t>Colab</a:t>
              </a:r>
              <a:r>
                <a:rPr lang="en-CA" sz="3200" b="1" dirty="0">
                  <a:solidFill>
                    <a:prstClr val="black"/>
                  </a:solidFill>
                  <a:latin typeface="Calibri"/>
                </a:rPr>
                <a:t>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BCF24BE-208D-387E-97C5-71CD29E6D08C}"/>
              </a:ext>
            </a:extLst>
          </p:cNvPr>
          <p:cNvSpPr txBox="1"/>
          <p:nvPr/>
        </p:nvSpPr>
        <p:spPr>
          <a:xfrm>
            <a:off x="152402" y="3748098"/>
            <a:ext cx="910505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CA" sz="3200" dirty="0">
                <a:solidFill>
                  <a:prstClr val="black"/>
                </a:solidFill>
                <a:latin typeface="Calibri"/>
                <a:hlinkClick r:id="rId5"/>
              </a:rPr>
              <a:t>https://colab.research.google.com/github/gbouras</a:t>
            </a:r>
            <a:br>
              <a:rPr lang="en-CA" sz="3200" dirty="0">
                <a:solidFill>
                  <a:prstClr val="black"/>
                </a:solidFill>
                <a:latin typeface="Calibri"/>
                <a:hlinkClick r:id="rId5"/>
              </a:rPr>
            </a:br>
            <a:r>
              <a:rPr lang="en-CA" sz="3200" dirty="0">
                <a:solidFill>
                  <a:prstClr val="black"/>
                </a:solidFill>
                <a:latin typeface="Calibri"/>
                <a:hlinkClick r:id="rId5"/>
              </a:rPr>
              <a:t>13/phold/blob/main/</a:t>
            </a:r>
            <a:r>
              <a:rPr lang="en-CA" sz="3200" dirty="0" err="1">
                <a:solidFill>
                  <a:prstClr val="black"/>
                </a:solidFill>
                <a:latin typeface="Calibri"/>
                <a:hlinkClick r:id="rId5"/>
              </a:rPr>
              <a:t>run_pharokka_and_phold</a:t>
            </a:r>
            <a:r>
              <a:rPr lang="en-CA" sz="3200" dirty="0">
                <a:solidFill>
                  <a:prstClr val="black"/>
                </a:solidFill>
                <a:latin typeface="Calibri"/>
                <a:hlinkClick r:id="rId5"/>
              </a:rPr>
              <a:t>_</a:t>
            </a:r>
            <a:br>
              <a:rPr lang="en-CA" sz="3200" dirty="0">
                <a:solidFill>
                  <a:prstClr val="black"/>
                </a:solidFill>
                <a:latin typeface="Calibri"/>
                <a:hlinkClick r:id="rId5"/>
              </a:rPr>
            </a:br>
            <a:r>
              <a:rPr lang="en-CA" sz="3200" dirty="0" err="1">
                <a:solidFill>
                  <a:prstClr val="black"/>
                </a:solidFill>
                <a:latin typeface="Calibri"/>
                <a:hlinkClick r:id="rId5"/>
              </a:rPr>
              <a:t>and_phynteny.ipynb</a:t>
            </a:r>
            <a:endParaRPr lang="en-CA" sz="3200" dirty="0">
              <a:solidFill>
                <a:prstClr val="black"/>
              </a:solidFill>
              <a:latin typeface="Calibri"/>
            </a:endParaRPr>
          </a:p>
          <a:p>
            <a:endParaRPr lang="en-CA" sz="3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B702B-99EC-7EFC-80F2-0AD540F1E293}"/>
              </a:ext>
            </a:extLst>
          </p:cNvPr>
          <p:cNvSpPr txBox="1"/>
          <p:nvPr/>
        </p:nvSpPr>
        <p:spPr>
          <a:xfrm>
            <a:off x="152401" y="5247179"/>
            <a:ext cx="8188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prstClr val="black"/>
                </a:solidFill>
                <a:latin typeface="Calibri"/>
              </a:rPr>
              <a:t> Need to register to use this server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prstClr val="black"/>
                </a:solidFill>
                <a:latin typeface="Calibri"/>
              </a:rPr>
              <a:t> Windows with Google Chrome </a:t>
            </a:r>
            <a:r>
              <a:rPr lang="en-CA" sz="3200" b="1" dirty="0">
                <a:solidFill>
                  <a:prstClr val="black"/>
                </a:solidFill>
                <a:latin typeface="Calibri"/>
              </a:rPr>
              <a:t>NOT</a:t>
            </a:r>
            <a:r>
              <a:rPr lang="en-CA" sz="3200" dirty="0">
                <a:solidFill>
                  <a:prstClr val="black"/>
                </a:solidFill>
                <a:latin typeface="Calibri"/>
              </a:rPr>
              <a:t> Mac M1/</a:t>
            </a:r>
            <a:br>
              <a:rPr lang="en-CA" sz="3200" dirty="0">
                <a:solidFill>
                  <a:prstClr val="black"/>
                </a:solidFill>
                <a:latin typeface="Calibri"/>
              </a:rPr>
            </a:br>
            <a:r>
              <a:rPr lang="en-CA" sz="3200" dirty="0">
                <a:solidFill>
                  <a:prstClr val="black"/>
                </a:solidFill>
                <a:latin typeface="Calibri"/>
              </a:rPr>
              <a:t>Safari</a:t>
            </a:r>
          </a:p>
        </p:txBody>
      </p:sp>
    </p:spTree>
    <p:extLst>
      <p:ext uri="{BB962C8B-B14F-4D97-AF65-F5344CB8AC3E}">
        <p14:creationId xmlns:p14="http://schemas.microsoft.com/office/powerpoint/2010/main" val="132921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01F9-2C56-E83D-B6CB-78510F071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74" y="-405847"/>
            <a:ext cx="8229600" cy="1490367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First pass annotation using DFAST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F9027-BE32-33D1-61A9-0D283526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28" y="2333482"/>
            <a:ext cx="82296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DDBJ Fast Annotation and Submission Tool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associated with DNA Data Bank of Japan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</a:t>
            </a:r>
            <a:r>
              <a:rPr lang="en-CA" dirty="0" err="1"/>
              <a:t>Tanizawa</a:t>
            </a:r>
            <a:r>
              <a:rPr lang="en-CA" dirty="0"/>
              <a:t> Y et al. 2018. Bioinformatics.  </a:t>
            </a:r>
            <a:r>
              <a:rPr lang="en-CA" b="1" dirty="0"/>
              <a:t>34(6):</a:t>
            </a:r>
            <a:r>
              <a:rPr lang="en-CA" dirty="0"/>
              <a:t> 1037-1039. </a:t>
            </a:r>
            <a:r>
              <a:rPr lang="en-CA" dirty="0" err="1"/>
              <a:t>doi</a:t>
            </a:r>
            <a:r>
              <a:rPr lang="en-CA" dirty="0"/>
              <a:t>: 10.1093/bioinformatics/ btx713. PMID: 29106469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</a:t>
            </a:r>
            <a:r>
              <a:rPr lang="en-CA" dirty="0">
                <a:hlinkClick r:id="rId2"/>
              </a:rPr>
              <a:t>https://dfast.ddbj.nig.ac.jp/</a:t>
            </a:r>
            <a:r>
              <a:rPr lang="en-CA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click on “Start your project”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56CE9-5CA2-927F-B5C9-818B9D07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26" y="463366"/>
            <a:ext cx="6430748" cy="179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883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C3A9-5A3C-E8D0-EB6E-50CDC5106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0363" y="106325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Advantages of this version over </a:t>
            </a:r>
            <a:br>
              <a:rPr lang="en-CA" b="1" dirty="0">
                <a:solidFill>
                  <a:srgbClr val="00B050"/>
                </a:solidFill>
              </a:rPr>
            </a:br>
            <a:r>
              <a:rPr lang="en-CA" b="1" dirty="0">
                <a:solidFill>
                  <a:srgbClr val="00B050"/>
                </a:solidFill>
              </a:rPr>
              <a:t>Galaxy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B9F54-F264-FB24-5905-1D72CB812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11" y="2567765"/>
            <a:ext cx="10972800" cy="135565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Allows one to specify the Locus tag name – use </a:t>
            </a:r>
            <a:br>
              <a:rPr lang="en-CA" dirty="0"/>
            </a:br>
            <a:r>
              <a:rPr lang="en-CA" dirty="0"/>
              <a:t>name of phage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Automatically generates zipped file</a:t>
            </a:r>
          </a:p>
        </p:txBody>
      </p:sp>
    </p:spTree>
    <p:extLst>
      <p:ext uri="{BB962C8B-B14F-4D97-AF65-F5344CB8AC3E}">
        <p14:creationId xmlns:p14="http://schemas.microsoft.com/office/powerpoint/2010/main" val="15422865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AE61A-236B-027B-524D-DA9CE8E9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57753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Loading programs and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C43AC-00CA-E894-A6E1-2C0ECBEE2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258399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822862D-EEC5-F95B-A11F-4E6CEB8EA084}"/>
              </a:ext>
            </a:extLst>
          </p:cNvPr>
          <p:cNvSpPr/>
          <p:nvPr/>
        </p:nvSpPr>
        <p:spPr>
          <a:xfrm>
            <a:off x="1295400" y="3908545"/>
            <a:ext cx="755544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443F20-EDA5-FA55-9440-9A7CD0D85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68" y="3429002"/>
            <a:ext cx="5131064" cy="1689187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DB35EBD3-0C56-52D2-58AC-F87454121A33}"/>
              </a:ext>
            </a:extLst>
          </p:cNvPr>
          <p:cNvSpPr/>
          <p:nvPr/>
        </p:nvSpPr>
        <p:spPr>
          <a:xfrm>
            <a:off x="1295400" y="5718758"/>
            <a:ext cx="755544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7C2D5BA-A7BA-BE9A-2B62-CFFFD19E2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70" y="5240181"/>
            <a:ext cx="5156465" cy="14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6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1C887-6F77-6DD7-C2A2-325D73E8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38945-2E54-92FE-46D2-B64C94D0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9339" y="-280314"/>
            <a:ext cx="109728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Loading sequence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05FBED-9EB4-4CA6-DB92-59ED23F4B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7" y="1246637"/>
            <a:ext cx="6070912" cy="26798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A81CCA-E2BA-7D5B-F707-D84712647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54" y="3592083"/>
            <a:ext cx="3479979" cy="265443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33B0F7D-8A47-A3BC-E925-1A640081270F}"/>
              </a:ext>
            </a:extLst>
          </p:cNvPr>
          <p:cNvGrpSpPr/>
          <p:nvPr/>
        </p:nvGrpSpPr>
        <p:grpSpPr>
          <a:xfrm>
            <a:off x="317535" y="3407735"/>
            <a:ext cx="3896822" cy="1394603"/>
            <a:chOff x="97782" y="3429000"/>
            <a:chExt cx="3896822" cy="1394603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2EDA90F7-0FFE-16BD-D9ED-D46261A7F502}"/>
                </a:ext>
              </a:extLst>
            </p:cNvPr>
            <p:cNvSpPr/>
            <p:nvPr/>
          </p:nvSpPr>
          <p:spPr>
            <a:xfrm rot="16200000">
              <a:off x="24810" y="3501972"/>
              <a:ext cx="755544" cy="6096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675FF8-373E-9624-E59A-4196083C80CA}"/>
                </a:ext>
              </a:extLst>
            </p:cNvPr>
            <p:cNvSpPr txBox="1"/>
            <p:nvPr/>
          </p:nvSpPr>
          <p:spPr>
            <a:xfrm>
              <a:off x="116619" y="4238828"/>
              <a:ext cx="387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dirty="0"/>
                <a:t>1. Choose file (*.</a:t>
              </a:r>
              <a:r>
                <a:rPr lang="en-CA" sz="3200" dirty="0" err="1"/>
                <a:t>fasta</a:t>
              </a:r>
              <a:r>
                <a:rPr lang="en-CA" sz="3200" dirty="0"/>
                <a:t>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6CBA2E6-AA1D-CD55-07A9-B894E74C8BB2}"/>
              </a:ext>
            </a:extLst>
          </p:cNvPr>
          <p:cNvGrpSpPr/>
          <p:nvPr/>
        </p:nvGrpSpPr>
        <p:grpSpPr>
          <a:xfrm>
            <a:off x="336372" y="462927"/>
            <a:ext cx="3480440" cy="1308407"/>
            <a:chOff x="116619" y="484192"/>
            <a:chExt cx="3480440" cy="1308407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FB1EE720-4962-8749-6CE4-BA0AF0CA7F5B}"/>
                </a:ext>
              </a:extLst>
            </p:cNvPr>
            <p:cNvSpPr/>
            <p:nvPr/>
          </p:nvSpPr>
          <p:spPr>
            <a:xfrm rot="7582841">
              <a:off x="928577" y="1110027"/>
              <a:ext cx="755544" cy="6096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DE6547-2BD7-2ADF-7F84-55D8D16AF348}"/>
                </a:ext>
              </a:extLst>
            </p:cNvPr>
            <p:cNvSpPr txBox="1"/>
            <p:nvPr/>
          </p:nvSpPr>
          <p:spPr>
            <a:xfrm>
              <a:off x="116619" y="484192"/>
              <a:ext cx="34804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dirty="0"/>
                <a:t>2. Upload sequence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3C36FE-9A84-0CF2-53C6-BB3A0FFB0E32}"/>
              </a:ext>
            </a:extLst>
          </p:cNvPr>
          <p:cNvGrpSpPr/>
          <p:nvPr/>
        </p:nvGrpSpPr>
        <p:grpSpPr>
          <a:xfrm>
            <a:off x="6188142" y="2389866"/>
            <a:ext cx="2636875" cy="1441433"/>
            <a:chOff x="8945524" y="64710"/>
            <a:chExt cx="2636875" cy="1441433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8C50813-D285-2E91-B2CE-757F29142153}"/>
                </a:ext>
              </a:extLst>
            </p:cNvPr>
            <p:cNvSpPr/>
            <p:nvPr/>
          </p:nvSpPr>
          <p:spPr>
            <a:xfrm rot="7582841">
              <a:off x="9650820" y="823571"/>
              <a:ext cx="755544" cy="6096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ACA8EA-8454-A66C-79C8-A81F9EA2E925}"/>
                </a:ext>
              </a:extLst>
            </p:cNvPr>
            <p:cNvSpPr txBox="1"/>
            <p:nvPr/>
          </p:nvSpPr>
          <p:spPr>
            <a:xfrm>
              <a:off x="8945524" y="64710"/>
              <a:ext cx="2636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/>
                <a:t>3. Same name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FD4A1A6-D3A9-C48F-20D5-B10125264734}"/>
              </a:ext>
            </a:extLst>
          </p:cNvPr>
          <p:cNvGrpSpPr/>
          <p:nvPr/>
        </p:nvGrpSpPr>
        <p:grpSpPr>
          <a:xfrm>
            <a:off x="5988213" y="5754157"/>
            <a:ext cx="2255572" cy="755544"/>
            <a:chOff x="5988213" y="5754157"/>
            <a:chExt cx="2255572" cy="755544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EECBCF0E-B712-4A2C-59A0-19AB79449076}"/>
                </a:ext>
              </a:extLst>
            </p:cNvPr>
            <p:cNvSpPr/>
            <p:nvPr/>
          </p:nvSpPr>
          <p:spPr>
            <a:xfrm rot="16200000">
              <a:off x="5915241" y="5827129"/>
              <a:ext cx="755544" cy="6096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E14F8B-C7A1-B4DF-E3E3-818B1B59675C}"/>
                </a:ext>
              </a:extLst>
            </p:cNvPr>
            <p:cNvSpPr txBox="1"/>
            <p:nvPr/>
          </p:nvSpPr>
          <p:spPr>
            <a:xfrm>
              <a:off x="6592179" y="5906236"/>
              <a:ext cx="16516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dirty="0"/>
                <a:t>4. Adjust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02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95B23-A967-4E62-0B0F-2945EEB5A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4400" y="-140038"/>
            <a:ext cx="109728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Running </a:t>
            </a:r>
            <a:r>
              <a:rPr lang="en-CA" b="1" dirty="0" err="1">
                <a:solidFill>
                  <a:srgbClr val="00B050"/>
                </a:solidFill>
              </a:rPr>
              <a:t>Pharokka</a:t>
            </a:r>
            <a:endParaRPr lang="en-CA" b="1" dirty="0">
              <a:solidFill>
                <a:srgbClr val="00B05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926B51-BD8E-4C78-12B4-D23DCCEE1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6" y="2549903"/>
            <a:ext cx="8593714" cy="1576897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DBBBE83D-633F-1896-996D-C697D489C06C}"/>
              </a:ext>
            </a:extLst>
          </p:cNvPr>
          <p:cNvSpPr/>
          <p:nvPr/>
        </p:nvSpPr>
        <p:spPr>
          <a:xfrm>
            <a:off x="0" y="3278437"/>
            <a:ext cx="749409" cy="63549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46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7DDD1-AFE6-AD9F-97C6-1C9CAD03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8316" y="-311371"/>
            <a:ext cx="4757136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25FB1-82C8-7956-DC75-CA58FA991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02" y="831629"/>
            <a:ext cx="4362884" cy="496764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23ADF12-8746-128F-7683-94236B356112}"/>
              </a:ext>
            </a:extLst>
          </p:cNvPr>
          <p:cNvGrpSpPr/>
          <p:nvPr/>
        </p:nvGrpSpPr>
        <p:grpSpPr>
          <a:xfrm>
            <a:off x="5277374" y="0"/>
            <a:ext cx="3743924" cy="6857999"/>
            <a:chOff x="7257829" y="131472"/>
            <a:chExt cx="3029106" cy="57270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9D5378-C159-B8C9-2536-637097FFA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7829" y="131472"/>
              <a:ext cx="2883048" cy="276239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4BBF792-B7A2-B727-40F1-0B0923980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22"/>
            <a:stretch/>
          </p:blipFill>
          <p:spPr>
            <a:xfrm>
              <a:off x="7257829" y="2813162"/>
              <a:ext cx="2883048" cy="27496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DFF5828-88E7-12B9-609D-E99FB83CE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4846" b="-2207"/>
            <a:stretch/>
          </p:blipFill>
          <p:spPr>
            <a:xfrm>
              <a:off x="7264180" y="5495074"/>
              <a:ext cx="3022755" cy="363466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A7DC386-C969-C288-5867-6A324388DF23}"/>
                </a:ext>
              </a:extLst>
            </p:cNvPr>
            <p:cNvSpPr/>
            <p:nvPr/>
          </p:nvSpPr>
          <p:spPr>
            <a:xfrm>
              <a:off x="7264180" y="131472"/>
              <a:ext cx="433792" cy="564200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1BD76F9-503D-ADD5-51EB-083187DE47BD}"/>
              </a:ext>
            </a:extLst>
          </p:cNvPr>
          <p:cNvSpPr/>
          <p:nvPr/>
        </p:nvSpPr>
        <p:spPr>
          <a:xfrm>
            <a:off x="3730042" y="2288384"/>
            <a:ext cx="755544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F67F347-E149-5A66-D81D-A312DB948531}"/>
              </a:ext>
            </a:extLst>
          </p:cNvPr>
          <p:cNvSpPr/>
          <p:nvPr/>
        </p:nvSpPr>
        <p:spPr>
          <a:xfrm rot="10800000">
            <a:off x="3323440" y="5115241"/>
            <a:ext cx="755544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11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3CB5-E8FA-E5C6-6A79-B2BA5600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56" y="-214459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Problems with </a:t>
            </a:r>
            <a:r>
              <a:rPr lang="en-CA" b="1" dirty="0" err="1">
                <a:solidFill>
                  <a:srgbClr val="00B050"/>
                </a:solidFill>
              </a:rPr>
              <a:t>Pharokka</a:t>
            </a:r>
            <a:endParaRPr lang="en-CA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8198C-C144-EE6C-50EE-AAA80BCD6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8541"/>
            <a:ext cx="8229600" cy="572744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</a:t>
            </a:r>
            <a:r>
              <a:rPr lang="en-CA" dirty="0" err="1"/>
              <a:t>locus_tags</a:t>
            </a:r>
            <a:r>
              <a:rPr lang="en-CA" dirty="0"/>
              <a:t> include the word CDS and are sequential from 0001 – N.B. phages don’t have thousands of genes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</a:t>
            </a:r>
            <a:r>
              <a:rPr lang="en-CA" dirty="0" err="1"/>
              <a:t>locus_tag</a:t>
            </a:r>
            <a:r>
              <a:rPr lang="en-CA" dirty="0"/>
              <a:t> numbers increase by one unit – N.B. if a CDS is missing you will have to use A, B, C after the number.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translation code may not be included in *.</a:t>
            </a:r>
            <a:r>
              <a:rPr lang="en-CA" dirty="0" err="1"/>
              <a:t>gbk</a:t>
            </a:r>
            <a:r>
              <a:rPr lang="en-CA" dirty="0"/>
              <a:t> file.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you cannot change the translation code (11).  N.B. Some large, uncultivated phages of the gut microbiome - predominantly Lak phages and </a:t>
            </a:r>
            <a:r>
              <a:rPr lang="en-CA" dirty="0" err="1"/>
              <a:t>crAssphages</a:t>
            </a:r>
            <a:r>
              <a:rPr lang="en-CA" dirty="0"/>
              <a:t> - have recoded the TAG or TGA stop codon (genetic codes 15 and 4).</a:t>
            </a:r>
          </a:p>
        </p:txBody>
      </p:sp>
    </p:spTree>
    <p:extLst>
      <p:ext uri="{BB962C8B-B14F-4D97-AF65-F5344CB8AC3E}">
        <p14:creationId xmlns:p14="http://schemas.microsoft.com/office/powerpoint/2010/main" val="8512254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4E11-8CB2-8F72-E8D8-66C62DE9D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628" y="-256990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Problems with </a:t>
            </a:r>
            <a:r>
              <a:rPr lang="en-CA" b="1" dirty="0" err="1">
                <a:solidFill>
                  <a:srgbClr val="00B050"/>
                </a:solidFill>
              </a:rPr>
              <a:t>Pharokka</a:t>
            </a:r>
            <a:r>
              <a:rPr lang="en-CA" b="1" dirty="0">
                <a:solidFill>
                  <a:srgbClr val="00B050"/>
                </a:solidFill>
              </a:rPr>
              <a:t> 2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85701-50CF-E557-1265-E29ADD38A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28" y="1536406"/>
            <a:ext cx="82296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annotation is </a:t>
            </a:r>
            <a:r>
              <a:rPr lang="en-CA" b="1" dirty="0"/>
              <a:t>not perfect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splicing not recognized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in GenBank record this is reported as </a:t>
            </a:r>
            <a:r>
              <a:rPr lang="fi-FI" dirty="0"/>
              <a:t>CDS             join(99941..100807,101606..103957)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i-FI" dirty="0"/>
              <a:t> important with members of the </a:t>
            </a:r>
            <a:r>
              <a:rPr lang="fi-FI" i="1" dirty="0"/>
              <a:t>Herelleviridae</a:t>
            </a:r>
            <a:r>
              <a:rPr lang="fi-FI" dirty="0"/>
              <a:t>, such as </a:t>
            </a:r>
            <a:r>
              <a:rPr lang="fi-FI" i="1" dirty="0"/>
              <a:t>Staphylococcus</a:t>
            </a:r>
            <a:r>
              <a:rPr lang="fi-FI" dirty="0"/>
              <a:t> phages; and, </a:t>
            </a:r>
            <a:r>
              <a:rPr lang="fi-FI" i="1" dirty="0"/>
              <a:t>Campylobacter</a:t>
            </a:r>
            <a:r>
              <a:rPr lang="fi-FI" dirty="0"/>
              <a:t> phages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01465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pPr eaLnBrk="1" hangingPunct="1"/>
            <a:r>
              <a:rPr lang="en-CA" altLang="en-US" b="1" dirty="0">
                <a:solidFill>
                  <a:srgbClr val="00B050"/>
                </a:solidFill>
              </a:rPr>
              <a:t>Introns and Inteins – rare </a:t>
            </a:r>
            <a:r>
              <a:rPr lang="en-CA" altLang="en-US" b="1" u="sng" dirty="0">
                <a:solidFill>
                  <a:srgbClr val="00B050"/>
                </a:solidFill>
              </a:rPr>
              <a:t>but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692696"/>
            <a:ext cx="8856984" cy="676875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Char char="q"/>
            </a:pPr>
            <a:r>
              <a:rPr lang="en-CA" altLang="en-US" dirty="0"/>
              <a:t> the gene encoding the aerobic ribonucleoside diphosphate reductase (large subunit) from </a:t>
            </a:r>
            <a:r>
              <a:rPr lang="en-CA" altLang="en-US" i="1" dirty="0"/>
              <a:t>Campylobacter</a:t>
            </a:r>
            <a:r>
              <a:rPr lang="en-CA" altLang="en-US" dirty="0"/>
              <a:t> phage vB_CcoM-IBB_35 is located on a 4.5 kb region which homologous to a 2.3 kb region from </a:t>
            </a:r>
            <a:r>
              <a:rPr lang="en-CA" altLang="en-US" i="1" dirty="0"/>
              <a:t>Klebsiella</a:t>
            </a:r>
            <a:r>
              <a:rPr lang="en-CA" altLang="en-US" dirty="0"/>
              <a:t> phage vB_KleM-RaK2.  N.B. proteins have similar mass.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CA" altLang="en-US" dirty="0"/>
          </a:p>
          <a:p>
            <a:pPr eaLnBrk="1" hangingPunct="1">
              <a:lnSpc>
                <a:spcPct val="90000"/>
              </a:lnSpc>
              <a:buFont typeface="Wingdings" pitchFamily="2" charset="2"/>
              <a:buChar char="q"/>
            </a:pPr>
            <a:endParaRPr lang="en-CA" altLang="en-US" dirty="0"/>
          </a:p>
          <a:p>
            <a:pPr eaLnBrk="1" hangingPunct="1">
              <a:lnSpc>
                <a:spcPct val="90000"/>
              </a:lnSpc>
              <a:buFont typeface="Wingdings" pitchFamily="2" charset="2"/>
              <a:buChar char="q"/>
            </a:pPr>
            <a:endParaRPr lang="en-CA" altLang="en-US" dirty="0"/>
          </a:p>
          <a:p>
            <a:pPr eaLnBrk="1" hangingPunct="1">
              <a:lnSpc>
                <a:spcPct val="90000"/>
              </a:lnSpc>
              <a:buFont typeface="Wingdings" pitchFamily="2" charset="2"/>
              <a:buChar char="q"/>
            </a:pPr>
            <a:endParaRPr lang="en-CA" altLang="en-US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CA" altLang="en-US" dirty="0"/>
          </a:p>
        </p:txBody>
      </p:sp>
      <p:pic>
        <p:nvPicPr>
          <p:cNvPr id="26628" name="Picture 4" descr="BLAST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259997"/>
            <a:ext cx="8273168" cy="2140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579095" y="3429000"/>
            <a:ext cx="674191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400" dirty="0"/>
              <a:t>N.B. the thin grey line joining blocks indicates a </a:t>
            </a:r>
            <a:br>
              <a:rPr lang="en-CA" altLang="en-US" sz="2400" dirty="0"/>
            </a:br>
            <a:r>
              <a:rPr lang="en-CA" altLang="en-US" sz="2400" dirty="0"/>
              <a:t>downstream sequence which is similar</a:t>
            </a:r>
          </a:p>
        </p:txBody>
      </p:sp>
    </p:spTree>
    <p:extLst>
      <p:ext uri="{BB962C8B-B14F-4D97-AF65-F5344CB8AC3E}">
        <p14:creationId xmlns:p14="http://schemas.microsoft.com/office/powerpoint/2010/main" val="23794278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D6767-C589-0C21-0B80-B7599FDEC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0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Editing primary annotation (*.</a:t>
            </a:r>
            <a:r>
              <a:rPr lang="en-CA" b="1" dirty="0" err="1">
                <a:solidFill>
                  <a:srgbClr val="00B050"/>
                </a:solidFill>
              </a:rPr>
              <a:t>gbk</a:t>
            </a:r>
            <a:r>
              <a:rPr lang="en-CA" b="1" dirty="0">
                <a:solidFill>
                  <a:srgbClr val="00B050"/>
                </a:solidFill>
              </a:rPr>
              <a:t>) files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36C836-9DEA-317F-8553-0AB891C359FB}"/>
              </a:ext>
            </a:extLst>
          </p:cNvPr>
          <p:cNvSpPr txBox="1"/>
          <p:nvPr/>
        </p:nvSpPr>
        <p:spPr>
          <a:xfrm>
            <a:off x="161669" y="2351782"/>
            <a:ext cx="89823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prstClr val="black"/>
                </a:solidFill>
                <a:latin typeface="Calibri"/>
              </a:rPr>
              <a:t>No matter what program you use you will have to </a:t>
            </a:r>
            <a:br>
              <a:rPr lang="en-CA" sz="3200" dirty="0">
                <a:solidFill>
                  <a:prstClr val="black"/>
                </a:solidFill>
                <a:latin typeface="Calibri"/>
              </a:rPr>
            </a:br>
            <a:r>
              <a:rPr lang="en-CA" sz="3200" dirty="0">
                <a:solidFill>
                  <a:prstClr val="black"/>
                </a:solidFill>
                <a:latin typeface="Calibri"/>
              </a:rPr>
              <a:t>edit the results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prstClr val="black"/>
                </a:solidFill>
                <a:latin typeface="Calibri"/>
              </a:rPr>
              <a:t>Notepad++ is better than Notepad</a:t>
            </a:r>
          </a:p>
        </p:txBody>
      </p:sp>
    </p:spTree>
    <p:extLst>
      <p:ext uri="{BB962C8B-B14F-4D97-AF65-F5344CB8AC3E}">
        <p14:creationId xmlns:p14="http://schemas.microsoft.com/office/powerpoint/2010/main" val="6557025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07447-1050-C70F-FEEC-A008AF8BC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Open in Notepad++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B4E4-EC65-92BD-3B48-D12853F1B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9472"/>
            <a:ext cx="9525000" cy="18323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2800" dirty="0"/>
              <a:t>Install from: </a:t>
            </a:r>
            <a:r>
              <a:rPr lang="en-CA" sz="2800" dirty="0">
                <a:hlinkClick r:id="rId2"/>
              </a:rPr>
              <a:t>https://notepad-plus-plus.org/</a:t>
            </a:r>
            <a:endParaRPr lang="en-CA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sz="2800" dirty="0"/>
              <a:t>Review:  </a:t>
            </a:r>
            <a:r>
              <a:rPr lang="en-CA" sz="2800" dirty="0">
                <a:hlinkClick r:id="rId3"/>
              </a:rPr>
              <a:t>https://www.youtube.com/watch?v=wVfbFe57h2o</a:t>
            </a:r>
            <a:endParaRPr lang="en-CA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sz="2800" dirty="0"/>
              <a:t>Under: “Search” choose “Mark” and “Mark All” 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BEBBE-167C-2453-D00A-7AA64D918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97" y="2384168"/>
            <a:ext cx="8854405" cy="325356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0BE7A2-D51E-42FD-4EFC-C2DA09B30AC1}"/>
              </a:ext>
            </a:extLst>
          </p:cNvPr>
          <p:cNvGrpSpPr/>
          <p:nvPr/>
        </p:nvGrpSpPr>
        <p:grpSpPr>
          <a:xfrm>
            <a:off x="4114800" y="2844225"/>
            <a:ext cx="2518391" cy="620217"/>
            <a:chOff x="4114800" y="2844225"/>
            <a:chExt cx="2518391" cy="6202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32A006-8F68-EDFA-ADEF-CDB6379F8D94}"/>
                </a:ext>
              </a:extLst>
            </p:cNvPr>
            <p:cNvSpPr txBox="1"/>
            <p:nvPr/>
          </p:nvSpPr>
          <p:spPr>
            <a:xfrm>
              <a:off x="4114800" y="285484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BCC7909-060E-F1EA-58BD-A78FDB867FEB}"/>
                </a:ext>
              </a:extLst>
            </p:cNvPr>
            <p:cNvSpPr/>
            <p:nvPr/>
          </p:nvSpPr>
          <p:spPr>
            <a:xfrm rot="10800000">
              <a:off x="4572000" y="2854842"/>
              <a:ext cx="755544" cy="6096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53A93E-A5DC-E1DC-7928-3538360081AC}"/>
                </a:ext>
              </a:extLst>
            </p:cNvPr>
            <p:cNvSpPr txBox="1"/>
            <p:nvPr/>
          </p:nvSpPr>
          <p:spPr>
            <a:xfrm>
              <a:off x="5425809" y="2844225"/>
              <a:ext cx="1207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b="1" dirty="0"/>
                <a:t>Select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96DD64-866A-F020-81E1-BE9AB98C7CC4}"/>
              </a:ext>
            </a:extLst>
          </p:cNvPr>
          <p:cNvGrpSpPr/>
          <p:nvPr/>
        </p:nvGrpSpPr>
        <p:grpSpPr>
          <a:xfrm>
            <a:off x="2367444" y="4621372"/>
            <a:ext cx="6640887" cy="2055878"/>
            <a:chOff x="2367444" y="4621372"/>
            <a:chExt cx="6640887" cy="205587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58AB144-85B1-29A5-20D2-E96FE7CE4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7444" y="4633900"/>
              <a:ext cx="6640887" cy="2043350"/>
            </a:xfrm>
            <a:prstGeom prst="rect">
              <a:avLst/>
            </a:prstGeom>
          </p:spPr>
        </p:pic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3D572854-434F-CDBC-0A9C-8E74DA9359CD}"/>
                </a:ext>
              </a:extLst>
            </p:cNvPr>
            <p:cNvSpPr/>
            <p:nvPr/>
          </p:nvSpPr>
          <p:spPr>
            <a:xfrm rot="5400000">
              <a:off x="7706619" y="4694344"/>
              <a:ext cx="755544" cy="6096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43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6F733-C5E8-4502-6661-54AAFE3D8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35725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3D789-6EDE-91CF-D3E2-F3A181306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84" y="616575"/>
            <a:ext cx="4572235" cy="2127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88B130-4E65-F473-A385-C66370CDA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119" y="1122158"/>
            <a:ext cx="4807197" cy="2609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967F78-252D-C5E7-30B2-402B48EBE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435035" y="1421223"/>
            <a:ext cx="786452" cy="6706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EA9F9D-EB68-79F9-2CBB-3661D8204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180" y="5735842"/>
            <a:ext cx="786452" cy="67061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59C4760-456F-BAF6-56BF-0B9B27297287}"/>
              </a:ext>
            </a:extLst>
          </p:cNvPr>
          <p:cNvGrpSpPr/>
          <p:nvPr/>
        </p:nvGrpSpPr>
        <p:grpSpPr>
          <a:xfrm>
            <a:off x="255684" y="3732142"/>
            <a:ext cx="4794496" cy="2673487"/>
            <a:chOff x="255684" y="3732142"/>
            <a:chExt cx="4794496" cy="26734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BAC315-B118-9E63-5BB5-599F4C39D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84" y="3732142"/>
              <a:ext cx="4794496" cy="267348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9C222D-0DB4-D0F3-9D5F-618A1F96B1E2}"/>
                </a:ext>
              </a:extLst>
            </p:cNvPr>
            <p:cNvSpPr/>
            <p:nvPr/>
          </p:nvSpPr>
          <p:spPr>
            <a:xfrm>
              <a:off x="4401879" y="3934047"/>
              <a:ext cx="426040" cy="446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44B0E1-25BB-7967-418F-B8788CF4644F}"/>
              </a:ext>
            </a:extLst>
          </p:cNvPr>
          <p:cNvSpPr txBox="1"/>
          <p:nvPr/>
        </p:nvSpPr>
        <p:spPr>
          <a:xfrm>
            <a:off x="4177769" y="4164520"/>
            <a:ext cx="49662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Name of your phage - JEFF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Institute + # - GRDC57</a:t>
            </a:r>
          </a:p>
        </p:txBody>
      </p:sp>
    </p:spTree>
    <p:extLst>
      <p:ext uri="{BB962C8B-B14F-4D97-AF65-F5344CB8AC3E}">
        <p14:creationId xmlns:p14="http://schemas.microsoft.com/office/powerpoint/2010/main" val="412279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997F0C-DEED-232E-8390-057DE9AA2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3" y="102481"/>
            <a:ext cx="8746513" cy="328330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0DC327-9198-CBC7-CAF8-C4A8EB584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43" y="3472214"/>
            <a:ext cx="8229600" cy="148924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Under “Search”, choose “Bookmark” and “Remove Bookmarked Lines”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205E0-1B46-AA6B-7A44-4102AE506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83" y="4490903"/>
            <a:ext cx="8554570" cy="2338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5F3E3E-96D9-7620-1879-A4E692812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609" y="-140032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Mark All/Delete</a:t>
            </a:r>
          </a:p>
        </p:txBody>
      </p:sp>
    </p:spTree>
    <p:extLst>
      <p:ext uri="{BB962C8B-B14F-4D97-AF65-F5344CB8AC3E}">
        <p14:creationId xmlns:p14="http://schemas.microsoft.com/office/powerpoint/2010/main" val="59374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04D6-F45A-0474-13EC-8AE8A670A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0556" y="-161260"/>
            <a:ext cx="109728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Modify </a:t>
            </a:r>
            <a:r>
              <a:rPr lang="en-CA" b="1" dirty="0" err="1">
                <a:solidFill>
                  <a:srgbClr val="00B050"/>
                </a:solidFill>
              </a:rPr>
              <a:t>locus_tag</a:t>
            </a:r>
            <a:endParaRPr lang="en-CA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DEF93-98BE-0806-870D-0D4B6C4FC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4" y="820474"/>
            <a:ext cx="9352548" cy="8382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Under “Search” choose “Replace” and “Replace All”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E93648-9EA5-E128-84D7-300CEC83A986}"/>
              </a:ext>
            </a:extLst>
          </p:cNvPr>
          <p:cNvSpPr txBox="1"/>
          <p:nvPr/>
        </p:nvSpPr>
        <p:spPr>
          <a:xfrm>
            <a:off x="0" y="5625007"/>
            <a:ext cx="8959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prstClr val="black"/>
                </a:solidFill>
                <a:latin typeface="Calibri"/>
              </a:rPr>
              <a:t>Changes /</a:t>
            </a:r>
            <a:r>
              <a:rPr lang="en-CA" sz="3200" dirty="0" err="1">
                <a:solidFill>
                  <a:prstClr val="black"/>
                </a:solidFill>
                <a:latin typeface="Calibri"/>
              </a:rPr>
              <a:t>locus_tag</a:t>
            </a:r>
            <a:r>
              <a:rPr lang="en-CA" sz="3200" dirty="0">
                <a:solidFill>
                  <a:prstClr val="black"/>
                </a:solidFill>
                <a:latin typeface="Calibri"/>
              </a:rPr>
              <a:t>=“Jeff_CDS_0001“ to  </a:t>
            </a:r>
            <a:br>
              <a:rPr lang="en-CA" sz="3200" dirty="0">
                <a:solidFill>
                  <a:prstClr val="black"/>
                </a:solidFill>
                <a:latin typeface="Calibri"/>
              </a:rPr>
            </a:br>
            <a:r>
              <a:rPr lang="en-CA" sz="3200" dirty="0">
                <a:solidFill>
                  <a:prstClr val="black"/>
                </a:solidFill>
                <a:latin typeface="Calibri"/>
              </a:rPr>
              <a:t>/</a:t>
            </a:r>
            <a:r>
              <a:rPr lang="en-CA" sz="3200" dirty="0" err="1">
                <a:solidFill>
                  <a:prstClr val="black"/>
                </a:solidFill>
                <a:latin typeface="Calibri"/>
              </a:rPr>
              <a:t>locus_tag</a:t>
            </a:r>
            <a:r>
              <a:rPr lang="en-CA" sz="3200" dirty="0">
                <a:solidFill>
                  <a:prstClr val="black"/>
                </a:solidFill>
                <a:latin typeface="Calibri"/>
              </a:rPr>
              <a:t>=“Jeff_001"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F9D34-5865-F99D-8C11-9DC60DD3F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40" y="1431970"/>
            <a:ext cx="8775920" cy="239917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A86B0D6-DD96-6CAE-A18C-E386C819163D}"/>
              </a:ext>
            </a:extLst>
          </p:cNvPr>
          <p:cNvGrpSpPr/>
          <p:nvPr/>
        </p:nvGrpSpPr>
        <p:grpSpPr>
          <a:xfrm>
            <a:off x="4997302" y="2124691"/>
            <a:ext cx="2518391" cy="620217"/>
            <a:chOff x="4114800" y="2844225"/>
            <a:chExt cx="2518391" cy="6202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ED125A-F5AA-4A43-C6E8-FF0D692FB607}"/>
                </a:ext>
              </a:extLst>
            </p:cNvPr>
            <p:cNvSpPr txBox="1"/>
            <p:nvPr/>
          </p:nvSpPr>
          <p:spPr>
            <a:xfrm>
              <a:off x="4114800" y="2854842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3B9811C-2FB7-1285-3653-C92F06FF7FF5}"/>
                </a:ext>
              </a:extLst>
            </p:cNvPr>
            <p:cNvSpPr/>
            <p:nvPr/>
          </p:nvSpPr>
          <p:spPr>
            <a:xfrm rot="10800000">
              <a:off x="4572000" y="2854842"/>
              <a:ext cx="755544" cy="6096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61CBFD-FE22-F940-A94C-CF3F8B10C66C}"/>
                </a:ext>
              </a:extLst>
            </p:cNvPr>
            <p:cNvSpPr txBox="1"/>
            <p:nvPr/>
          </p:nvSpPr>
          <p:spPr>
            <a:xfrm>
              <a:off x="5425809" y="2844225"/>
              <a:ext cx="1207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b="1" dirty="0"/>
                <a:t>Select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A72F1CC-E953-E89F-CE6C-3E89F6931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35" y="3772664"/>
            <a:ext cx="6919625" cy="17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8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EF7C-E83A-6891-50B9-2F01DD9BC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09" y="-287080"/>
            <a:ext cx="82296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Progress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4F7FC-6FFA-6F42-63B2-938BAEEB1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8" y="620558"/>
            <a:ext cx="8661461" cy="2356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02EC7-41CA-7BF8-6B48-594C6FF00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8" y="3093772"/>
            <a:ext cx="8706137" cy="286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996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72C21-DD18-8805-9726-5EE67B3C3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2842" y="-206625"/>
            <a:ext cx="10972800" cy="1143000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</a:rPr>
              <a:t>Edit top of *.</a:t>
            </a:r>
            <a:r>
              <a:rPr lang="en-CA" b="1" dirty="0" err="1">
                <a:solidFill>
                  <a:srgbClr val="00B050"/>
                </a:solidFill>
              </a:rPr>
              <a:t>gbk</a:t>
            </a:r>
            <a:r>
              <a:rPr lang="en-CA" b="1" dirty="0">
                <a:solidFill>
                  <a:srgbClr val="00B050"/>
                </a:solidFill>
              </a:rPr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684DB-80AB-BFF9-5780-E41A3989F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0"/>
          <a:stretch/>
        </p:blipFill>
        <p:spPr>
          <a:xfrm>
            <a:off x="-1145087" y="733646"/>
            <a:ext cx="11434174" cy="2498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D6872-1050-3795-91A2-73D8EEC22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087" y="4029473"/>
            <a:ext cx="11434174" cy="268172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D678B9B-C514-468C-C863-C385B4180FC5}"/>
              </a:ext>
            </a:extLst>
          </p:cNvPr>
          <p:cNvSpPr/>
          <p:nvPr/>
        </p:nvSpPr>
        <p:spPr>
          <a:xfrm rot="5400000">
            <a:off x="4025786" y="3346901"/>
            <a:ext cx="755544" cy="609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29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6BD8A-754B-2487-6E05-39614114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Editing DEFINITION, SOURCE and ORGANISM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220E0-6C08-F94E-8012-2749F49DC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62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DEFINITION - Pseudomonas phage Jeff, complete genome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SOURCE - Pseudomonas phage Jeff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ORGANISM  Pseudomonas phage Jeff</a:t>
            </a:r>
          </a:p>
          <a:p>
            <a:pPr marL="0" indent="0">
              <a:buNone/>
            </a:pPr>
            <a:r>
              <a:rPr lang="en-CA" dirty="0"/>
              <a:t> Viruses; </a:t>
            </a:r>
            <a:r>
              <a:rPr lang="en-CA" dirty="0" err="1"/>
              <a:t>Duplodnaviria</a:t>
            </a:r>
            <a:r>
              <a:rPr lang="en-CA" dirty="0"/>
              <a:t>; </a:t>
            </a:r>
            <a:r>
              <a:rPr lang="en-CA" dirty="0" err="1"/>
              <a:t>Heunggongvirae</a:t>
            </a:r>
            <a:r>
              <a:rPr lang="en-CA" dirty="0"/>
              <a:t>; </a:t>
            </a:r>
            <a:r>
              <a:rPr lang="en-CA" dirty="0" err="1"/>
              <a:t>Uroviricota</a:t>
            </a:r>
            <a:r>
              <a:rPr lang="en-CA" dirty="0"/>
              <a:t>; Caudoviricetes; </a:t>
            </a:r>
            <a:r>
              <a:rPr lang="en-CA" dirty="0" err="1"/>
              <a:t>Pbunavirus</a:t>
            </a:r>
            <a:r>
              <a:rPr lang="en-CA" dirty="0"/>
              <a:t>; Pseudomonas phage Jeff.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FC306-0AB2-62CC-57ED-BEED8F3695B6}"/>
              </a:ext>
            </a:extLst>
          </p:cNvPr>
          <p:cNvSpPr txBox="1"/>
          <p:nvPr/>
        </p:nvSpPr>
        <p:spPr>
          <a:xfrm>
            <a:off x="-1772" y="5332643"/>
            <a:ext cx="92362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>
                <a:solidFill>
                  <a:prstClr val="black"/>
                </a:solidFill>
                <a:latin typeface="Calibri"/>
              </a:rPr>
              <a:t>This will be discussed on the last day of this workshop </a:t>
            </a:r>
          </a:p>
          <a:p>
            <a:r>
              <a:rPr lang="en-CA" sz="3200" dirty="0">
                <a:solidFill>
                  <a:prstClr val="black"/>
                </a:solidFill>
                <a:latin typeface="Calibri"/>
              </a:rPr>
              <a:t>BUT in many cases the taxonomy can be readily </a:t>
            </a:r>
          </a:p>
          <a:p>
            <a:r>
              <a:rPr lang="en-CA" sz="3200" dirty="0">
                <a:solidFill>
                  <a:prstClr val="black"/>
                </a:solidFill>
                <a:latin typeface="Calibri"/>
              </a:rPr>
              <a:t>assessed from the BLASTN hits</a:t>
            </a:r>
          </a:p>
        </p:txBody>
      </p:sp>
    </p:spTree>
    <p:extLst>
      <p:ext uri="{BB962C8B-B14F-4D97-AF65-F5344CB8AC3E}">
        <p14:creationId xmlns:p14="http://schemas.microsoft.com/office/powerpoint/2010/main" val="11849226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74DE-081A-CE0D-5BB8-A879F772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-28888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b="1" dirty="0" err="1">
                <a:solidFill>
                  <a:srgbClr val="00B050"/>
                </a:solidFill>
              </a:rPr>
              <a:t>Pharokka</a:t>
            </a:r>
            <a:r>
              <a:rPr lang="en-CA" b="1" dirty="0">
                <a:solidFill>
                  <a:srgbClr val="00B050"/>
                </a:solidFill>
              </a:rPr>
              <a:t> protein function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3FE09-5659-F10E-A645-D8DF9E485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8" y="935660"/>
            <a:ext cx="4563834" cy="57947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7A8AF-E20E-34FB-1BB4-99392F32D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2391" y="527163"/>
            <a:ext cx="4827181" cy="653900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CA" dirty="0" err="1"/>
              <a:t>pharokka_cds_functions.tsv</a:t>
            </a:r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28BE64-0C70-74DF-8702-E05018884BCF}"/>
              </a:ext>
            </a:extLst>
          </p:cNvPr>
          <p:cNvGrpSpPr/>
          <p:nvPr/>
        </p:nvGrpSpPr>
        <p:grpSpPr>
          <a:xfrm>
            <a:off x="4638262" y="3833032"/>
            <a:ext cx="3051748" cy="3038288"/>
            <a:chOff x="4638262" y="3960628"/>
            <a:chExt cx="3051748" cy="30382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1FB6CD-011F-EA40-32CE-A0C18700D877}"/>
                </a:ext>
              </a:extLst>
            </p:cNvPr>
            <p:cNvGrpSpPr/>
            <p:nvPr/>
          </p:nvGrpSpPr>
          <p:grpSpPr>
            <a:xfrm>
              <a:off x="4638262" y="3960628"/>
              <a:ext cx="1405210" cy="3038288"/>
              <a:chOff x="4638262" y="3960628"/>
              <a:chExt cx="1405210" cy="303828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B5B03BE-02D7-DA43-893B-A7FD5FF65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8262" y="3960628"/>
                <a:ext cx="780356" cy="67061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195019A-CF86-B8D9-EF19-93EF33478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8262" y="5995528"/>
                <a:ext cx="780356" cy="67061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7947FEF-70A8-90D3-D84E-B6C2C3877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3116" y="6328298"/>
                <a:ext cx="780356" cy="670618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A83C6E-6765-B573-6313-CE6F628C679C}"/>
                </a:ext>
              </a:extLst>
            </p:cNvPr>
            <p:cNvSpPr txBox="1"/>
            <p:nvPr/>
          </p:nvSpPr>
          <p:spPr>
            <a:xfrm>
              <a:off x="5418618" y="4631246"/>
              <a:ext cx="2271392" cy="107721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200" dirty="0"/>
                <a:t>Therapeutic </a:t>
              </a:r>
            </a:p>
            <a:p>
              <a:pPr algn="ctr"/>
              <a:r>
                <a:rPr lang="en-CA" sz="3200" dirty="0"/>
                <a:t>potential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EC1CF1-A5BF-730A-BC20-73BAE5657140}"/>
              </a:ext>
            </a:extLst>
          </p:cNvPr>
          <p:cNvGrpSpPr/>
          <p:nvPr/>
        </p:nvGrpSpPr>
        <p:grpSpPr>
          <a:xfrm>
            <a:off x="4642441" y="2381390"/>
            <a:ext cx="4201279" cy="1077218"/>
            <a:chOff x="4642441" y="2508986"/>
            <a:chExt cx="4201279" cy="1077218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DA85FA01-97F3-70C0-FFAA-8EC179BEF74A}"/>
                </a:ext>
              </a:extLst>
            </p:cNvPr>
            <p:cNvSpPr/>
            <p:nvPr/>
          </p:nvSpPr>
          <p:spPr>
            <a:xfrm rot="10800000">
              <a:off x="4642441" y="2725023"/>
              <a:ext cx="776177" cy="6539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>
                  <a:solidFill>
                    <a:srgbClr val="0070C0"/>
                  </a:solidFill>
                </a:ln>
                <a:solidFill>
                  <a:schemeClr val="accent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204F8-405E-1DA5-D173-2457542532E1}"/>
                </a:ext>
              </a:extLst>
            </p:cNvPr>
            <p:cNvSpPr txBox="1"/>
            <p:nvPr/>
          </p:nvSpPr>
          <p:spPr>
            <a:xfrm>
              <a:off x="5653294" y="2508986"/>
              <a:ext cx="3190426" cy="107721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A" sz="3200" dirty="0"/>
                <a:t>Odd – Endolysin, holin, </a:t>
              </a:r>
              <a:r>
                <a:rPr lang="en-CA" sz="3200" dirty="0" err="1"/>
                <a:t>spannins</a:t>
              </a:r>
              <a:endParaRPr lang="en-CA" sz="3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5B9912-D4F2-BDEC-2777-A76522EBD383}"/>
              </a:ext>
            </a:extLst>
          </p:cNvPr>
          <p:cNvGrpSpPr/>
          <p:nvPr/>
        </p:nvGrpSpPr>
        <p:grpSpPr>
          <a:xfrm>
            <a:off x="5634598" y="3539833"/>
            <a:ext cx="1959540" cy="653900"/>
            <a:chOff x="5634598" y="3667429"/>
            <a:chExt cx="1959540" cy="653900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6F5C71E-54C2-11CA-EEA3-D26C5E02C9FA}"/>
                </a:ext>
              </a:extLst>
            </p:cNvPr>
            <p:cNvSpPr/>
            <p:nvPr/>
          </p:nvSpPr>
          <p:spPr>
            <a:xfrm rot="10800000">
              <a:off x="5634598" y="3667429"/>
              <a:ext cx="861237" cy="6539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F20AD7-42BF-CB84-5343-A6A58709CB0C}"/>
                </a:ext>
              </a:extLst>
            </p:cNvPr>
            <p:cNvSpPr txBox="1"/>
            <p:nvPr/>
          </p:nvSpPr>
          <p:spPr>
            <a:xfrm>
              <a:off x="6699341" y="3686434"/>
              <a:ext cx="894797" cy="584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sz="3200" dirty="0"/>
                <a:t>68%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324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2CF0-C931-DAE4-52F0-96804188F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-129399"/>
            <a:ext cx="8229600" cy="1143000"/>
          </a:xfrm>
        </p:spPr>
        <p:txBody>
          <a:bodyPr/>
          <a:lstStyle/>
          <a:p>
            <a:r>
              <a:rPr lang="en-CA" b="1" dirty="0" err="1">
                <a:solidFill>
                  <a:srgbClr val="00B050"/>
                </a:solidFill>
              </a:rPr>
              <a:t>Pharokka</a:t>
            </a:r>
            <a:r>
              <a:rPr lang="en-CA" b="1" dirty="0">
                <a:solidFill>
                  <a:srgbClr val="00B050"/>
                </a:solidFill>
              </a:rPr>
              <a:t>/</a:t>
            </a:r>
            <a:r>
              <a:rPr lang="en-CA" b="1" dirty="0" err="1">
                <a:solidFill>
                  <a:srgbClr val="00B050"/>
                </a:solidFill>
              </a:rPr>
              <a:t>phanotate</a:t>
            </a:r>
            <a:r>
              <a:rPr lang="en-CA" b="1" dirty="0">
                <a:solidFill>
                  <a:srgbClr val="00B050"/>
                </a:solidFill>
              </a:rPr>
              <a:t>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B84A6-F811-5FC6-552D-325A6A690B6A}"/>
              </a:ext>
            </a:extLst>
          </p:cNvPr>
          <p:cNvSpPr txBox="1"/>
          <p:nvPr/>
        </p:nvSpPr>
        <p:spPr>
          <a:xfrm>
            <a:off x="123133" y="870382"/>
            <a:ext cx="902086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&gt;Jeff_CDS_0101 tail length tape measure protein</a:t>
            </a:r>
          </a:p>
          <a:p>
            <a:r>
              <a:rPr lang="en-CA" sz="2800" dirty="0"/>
              <a:t>HQARPVGRAIHRRIVVSKLIPFNSIDGDVKFKLEVVDEAEIVLVDVSV</a:t>
            </a:r>
            <a:br>
              <a:rPr lang="en-CA" sz="2800" dirty="0"/>
            </a:br>
            <a:r>
              <a:rPr lang="en-CA" sz="2800" dirty="0"/>
              <a:t>STSQFRKFWPIADSLCWDEEKAEFVPRYKSSYLQGATEFSNRALLAF</a:t>
            </a:r>
            <a:br>
              <a:rPr lang="en-CA" sz="2800" dirty="0"/>
            </a:br>
            <a:r>
              <a:rPr lang="en-CA" sz="2800" dirty="0"/>
              <a:t>AAGQYYLRADQGRKDESEGVTSDES….  </a:t>
            </a:r>
            <a:r>
              <a:rPr lang="en-CA" sz="2800" b="1" dirty="0"/>
              <a:t>(total 320 amino acids)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9BB92-1029-4EF0-6111-DF33A7B63873}"/>
              </a:ext>
            </a:extLst>
          </p:cNvPr>
          <p:cNvSpPr txBox="1"/>
          <p:nvPr/>
        </p:nvSpPr>
        <p:spPr>
          <a:xfrm>
            <a:off x="3723701" y="2686264"/>
            <a:ext cx="1354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/>
              <a:t>WEIRD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C0328-C55F-CBBE-5DA9-92D1FBFC0460}"/>
              </a:ext>
            </a:extLst>
          </p:cNvPr>
          <p:cNvSpPr txBox="1"/>
          <p:nvPr/>
        </p:nvSpPr>
        <p:spPr>
          <a:xfrm>
            <a:off x="123133" y="3140801"/>
            <a:ext cx="78397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 BLASTp or PSI-BLAST versus Caudoviricetes </a:t>
            </a:r>
            <a:br>
              <a:rPr lang="en-CA" sz="3200" dirty="0"/>
            </a:br>
            <a:r>
              <a:rPr lang="en-CA" sz="3200" dirty="0"/>
              <a:t>(taxid:2731619)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01A238-01D9-65B2-0ED0-04547A1CC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3" y="4218018"/>
            <a:ext cx="8918686" cy="249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8692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5633</TotalTime>
  <Words>3494</Words>
  <Application>Microsoft Office PowerPoint</Application>
  <PresentationFormat>On-screen Show (4:3)</PresentationFormat>
  <Paragraphs>399</Paragraphs>
  <Slides>96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Arial</vt:lpstr>
      <vt:lpstr>Calibri</vt:lpstr>
      <vt:lpstr>Symbol</vt:lpstr>
      <vt:lpstr>Wingdings</vt:lpstr>
      <vt:lpstr>1_Office Theme</vt:lpstr>
      <vt:lpstr>Bacteriophage Genomic Assembly, Annotation and Taxonomy Workshop  March 18th – 20th  2025  DAY 2  Bacteriophage Research Lab  Guelph RDC </vt:lpstr>
      <vt:lpstr>Agriculture &amp; Agri-Food Canada Phage Genomics Workshop</vt:lpstr>
      <vt:lpstr>PART 2</vt:lpstr>
      <vt:lpstr>Outline</vt:lpstr>
      <vt:lpstr>Annotation outcome</vt:lpstr>
      <vt:lpstr>Automated Annotation – PART 2A</vt:lpstr>
      <vt:lpstr>Use Pharokka with caution at Galaxy.eu</vt:lpstr>
      <vt:lpstr>First pass annotation using DFAST</vt:lpstr>
      <vt:lpstr>Input</vt:lpstr>
      <vt:lpstr>AMR/Virulence Factors</vt:lpstr>
      <vt:lpstr>Results</vt:lpstr>
      <vt:lpstr>What do they all mean?</vt:lpstr>
      <vt:lpstr>Problems with DFAST</vt:lpstr>
      <vt:lpstr>Introns and Inteins – rare but</vt:lpstr>
      <vt:lpstr>Editing primary annotation (*.gbk) files </vt:lpstr>
      <vt:lpstr>Open in Notepad++</vt:lpstr>
      <vt:lpstr>Open in Notepad++</vt:lpstr>
      <vt:lpstr>Mark All/Delete</vt:lpstr>
      <vt:lpstr>Edit top of *.gbk file</vt:lpstr>
      <vt:lpstr>Visualizing &amp; editing GBK files  using Geneious Prime – PART 2B</vt:lpstr>
      <vt:lpstr>View</vt:lpstr>
      <vt:lpstr>See annotations</vt:lpstr>
      <vt:lpstr>Find missing ORFs</vt:lpstr>
      <vt:lpstr>Find missing ORFs 2</vt:lpstr>
      <vt:lpstr>OR</vt:lpstr>
      <vt:lpstr>Visualizing &amp; editing GBK files  using UGENE – PART 2B</vt:lpstr>
      <vt:lpstr>UGENE</vt:lpstr>
      <vt:lpstr>Screen for missing genes</vt:lpstr>
      <vt:lpstr>See sequence data</vt:lpstr>
      <vt:lpstr>Find ORF</vt:lpstr>
      <vt:lpstr>Find ORF 2</vt:lpstr>
      <vt:lpstr>Add new annotation</vt:lpstr>
      <vt:lpstr>Alternatives</vt:lpstr>
      <vt:lpstr>ORF versus CDS</vt:lpstr>
      <vt:lpstr>CDS, ORF and Genes - optional</vt:lpstr>
      <vt:lpstr>ORF vs CDS 2 - optional</vt:lpstr>
      <vt:lpstr>CDS - optional</vt:lpstr>
      <vt:lpstr>File format interconversions - PART 2C</vt:lpstr>
      <vt:lpstr>Solution</vt:lpstr>
      <vt:lpstr>BLASTp as an annotation tool</vt:lpstr>
      <vt:lpstr>What do I call my gene product (i.e. protein)?</vt:lpstr>
      <vt:lpstr>Gene Product Nomenclature 2</vt:lpstr>
      <vt:lpstr>Use Consistent Nomenclature</vt:lpstr>
      <vt:lpstr>Nomenclature Sins</vt:lpstr>
      <vt:lpstr>Resources</vt:lpstr>
      <vt:lpstr>Resources 2</vt:lpstr>
      <vt:lpstr>Extending the annotation</vt:lpstr>
      <vt:lpstr>InterPro</vt:lpstr>
      <vt:lpstr>Transmembrane domains</vt:lpstr>
      <vt:lpstr>HHpred</vt:lpstr>
      <vt:lpstr>Details</vt:lpstr>
      <vt:lpstr>Details 2</vt:lpstr>
      <vt:lpstr>Phage therapy important questions</vt:lpstr>
      <vt:lpstr>Phage therapy important questions</vt:lpstr>
      <vt:lpstr>AMR &amp; Virulence Factors</vt:lpstr>
      <vt:lpstr>AMR &amp; Virulence Factors 2</vt:lpstr>
      <vt:lpstr>AMR &amp; Virulence Factors 3</vt:lpstr>
      <vt:lpstr>AMR &amp; Virulence Factors 4</vt:lpstr>
      <vt:lpstr>End of Part 2</vt:lpstr>
      <vt:lpstr>Notes on RAST</vt:lpstr>
      <vt:lpstr>Create new project in RAST</vt:lpstr>
      <vt:lpstr>RAST Step 2</vt:lpstr>
      <vt:lpstr>RAST Step 3</vt:lpstr>
      <vt:lpstr>RAST Step 4</vt:lpstr>
      <vt:lpstr>RAST – waiting for results</vt:lpstr>
      <vt:lpstr>RAST Jobs Overview</vt:lpstr>
      <vt:lpstr>Cleaning up RAST output</vt:lpstr>
      <vt:lpstr>Clean-up using Notepad++</vt:lpstr>
      <vt:lpstr>Final version</vt:lpstr>
      <vt:lpstr>Notes on Pharokka</vt:lpstr>
      <vt:lpstr>Pharokka – the only phage-specific pipeline</vt:lpstr>
      <vt:lpstr>Pharokka  workflow</vt:lpstr>
      <vt:lpstr>Pharokka via Galaxy</vt:lpstr>
      <vt:lpstr>Uploading genome sequence</vt:lpstr>
      <vt:lpstr>Choose Tools</vt:lpstr>
      <vt:lpstr>Choose parameters &amp; Run</vt:lpstr>
      <vt:lpstr>Running and output</vt:lpstr>
      <vt:lpstr>Output</vt:lpstr>
      <vt:lpstr>Pharokka via Google Colab</vt:lpstr>
      <vt:lpstr>Advantages of this version over  Galaxy version</vt:lpstr>
      <vt:lpstr>Loading programs and databases</vt:lpstr>
      <vt:lpstr>Loading sequence</vt:lpstr>
      <vt:lpstr>Running Pharokka</vt:lpstr>
      <vt:lpstr>Output</vt:lpstr>
      <vt:lpstr>Problems with Pharokka</vt:lpstr>
      <vt:lpstr>Problems with Pharokka 2</vt:lpstr>
      <vt:lpstr>Introns and Inteins – rare but</vt:lpstr>
      <vt:lpstr>Editing primary annotation (*.gbk) files </vt:lpstr>
      <vt:lpstr>Open in Notepad++</vt:lpstr>
      <vt:lpstr>Mark All/Delete</vt:lpstr>
      <vt:lpstr>Modify locus_tag</vt:lpstr>
      <vt:lpstr>Progress</vt:lpstr>
      <vt:lpstr>Edit top of *.gbk file</vt:lpstr>
      <vt:lpstr>Editing DEFINITION, SOURCE and ORGANISM</vt:lpstr>
      <vt:lpstr>Pharokka protein function summary</vt:lpstr>
      <vt:lpstr>Pharokka/phanotate 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Kropinski</dc:creator>
  <cp:lastModifiedBy>Andrew Kropinski</cp:lastModifiedBy>
  <cp:revision>222</cp:revision>
  <dcterms:created xsi:type="dcterms:W3CDTF">2025-01-28T16:01:42Z</dcterms:created>
  <dcterms:modified xsi:type="dcterms:W3CDTF">2025-03-18T23:12:58Z</dcterms:modified>
</cp:coreProperties>
</file>